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0" r:id="rId4"/>
    <p:sldId id="354" r:id="rId5"/>
    <p:sldId id="33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43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3" autoAdjust="0"/>
    <p:restoredTop sz="94624" autoAdjust="0"/>
  </p:normalViewPr>
  <p:slideViewPr>
    <p:cSldViewPr>
      <p:cViewPr>
        <p:scale>
          <a:sx n="61" d="100"/>
          <a:sy n="61" d="100"/>
        </p:scale>
        <p:origin x="-1620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7"/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Arkusz1!$A$2:$A$4</c:f>
              <c:strCache>
                <c:ptCount val="3"/>
                <c:pt idx="0">
                  <c:v>1. Instalacje fotowoltaiczne</c:v>
                </c:pt>
                <c:pt idx="1">
                  <c:v>2. Pompy ciepła</c:v>
                </c:pt>
                <c:pt idx="2">
                  <c:v>3. Kotły na biomasę (pelet)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338</c:v>
                </c:pt>
                <c:pt idx="1">
                  <c:v>36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Arkusz1!$A$2:$A$4</c:f>
              <c:strCache>
                <c:ptCount val="3"/>
                <c:pt idx="0">
                  <c:v>1. Instalacje fotowoltaiczne</c:v>
                </c:pt>
                <c:pt idx="1">
                  <c:v>2. Pompy ciepła</c:v>
                </c:pt>
                <c:pt idx="2">
                  <c:v>3. Kotły na biomasę (pelet)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88</c:v>
                </c:pt>
                <c:pt idx="1">
                  <c:v>9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34254-515A-4A70-AC6D-9C85B3D06FDC}" type="doc">
      <dgm:prSet loTypeId="urn:microsoft.com/office/officeart/2005/8/layout/process4" loCatId="process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pl-PL"/>
        </a:p>
      </dgm:t>
    </dgm:pt>
    <dgm:pt modelId="{263136E3-CB82-4771-8B02-035F74758064}">
      <dgm:prSet phldrT="[Tekst]"/>
      <dgm:spPr/>
      <dgm:t>
        <a:bodyPr/>
        <a:lstStyle/>
        <a:p>
          <a:r>
            <a:rPr lang="pl-PL" dirty="0" smtClean="0"/>
            <a:t>PROSUMENT</a:t>
          </a:r>
          <a:endParaRPr lang="pl-PL" dirty="0"/>
        </a:p>
      </dgm:t>
    </dgm:pt>
    <dgm:pt modelId="{04DE4BAD-DD83-4B54-8617-390438034B04}" type="parTrans" cxnId="{7CB28AB9-DDDB-4D42-A911-63BBBE71A718}">
      <dgm:prSet/>
      <dgm:spPr/>
      <dgm:t>
        <a:bodyPr/>
        <a:lstStyle/>
        <a:p>
          <a:endParaRPr lang="pl-PL"/>
        </a:p>
      </dgm:t>
    </dgm:pt>
    <dgm:pt modelId="{929BA35B-5E69-42B5-B130-150CC9CB3665}" type="sibTrans" cxnId="{7CB28AB9-DDDB-4D42-A911-63BBBE71A718}">
      <dgm:prSet/>
      <dgm:spPr/>
      <dgm:t>
        <a:bodyPr/>
        <a:lstStyle/>
        <a:p>
          <a:endParaRPr lang="pl-PL"/>
        </a:p>
      </dgm:t>
    </dgm:pt>
    <dgm:pt modelId="{19A5A483-A443-4330-9396-883D9DE7EDC6}">
      <dgm:prSet phldrT="[Tekst]"/>
      <dgm:spPr/>
      <dgm:t>
        <a:bodyPr/>
        <a:lstStyle/>
        <a:p>
          <a:r>
            <a:rPr lang="pl-PL" dirty="0" smtClean="0"/>
            <a:t>I EDTCJA</a:t>
          </a:r>
          <a:endParaRPr lang="pl-PL" dirty="0"/>
        </a:p>
      </dgm:t>
    </dgm:pt>
    <dgm:pt modelId="{0A3701C1-6B80-49F2-81F4-BA49DE7AC5F7}" type="parTrans" cxnId="{EE9F5E75-437B-4E80-9D68-429DE606438A}">
      <dgm:prSet/>
      <dgm:spPr/>
      <dgm:t>
        <a:bodyPr/>
        <a:lstStyle/>
        <a:p>
          <a:endParaRPr lang="pl-PL"/>
        </a:p>
      </dgm:t>
    </dgm:pt>
    <dgm:pt modelId="{3B0BCBC8-B719-4AFB-83FA-CE5EA5A8170F}" type="sibTrans" cxnId="{EE9F5E75-437B-4E80-9D68-429DE606438A}">
      <dgm:prSet/>
      <dgm:spPr/>
      <dgm:t>
        <a:bodyPr/>
        <a:lstStyle/>
        <a:p>
          <a:endParaRPr lang="pl-PL"/>
        </a:p>
      </dgm:t>
    </dgm:pt>
    <dgm:pt modelId="{835B136F-9D30-40EB-9718-BB33E0B55E7F}">
      <dgm:prSet phldrT="[Tekst]"/>
      <dgm:spPr/>
      <dgm:t>
        <a:bodyPr/>
        <a:lstStyle/>
        <a:p>
          <a:r>
            <a:rPr lang="pl-PL" dirty="0" smtClean="0"/>
            <a:t>II EDYCJA</a:t>
          </a:r>
          <a:endParaRPr lang="pl-PL" dirty="0"/>
        </a:p>
      </dgm:t>
    </dgm:pt>
    <dgm:pt modelId="{B601B4CC-F6AC-4FFA-A141-B954517E6709}" type="parTrans" cxnId="{7077B3B4-89DF-46F0-84A0-983A08994479}">
      <dgm:prSet/>
      <dgm:spPr/>
      <dgm:t>
        <a:bodyPr/>
        <a:lstStyle/>
        <a:p>
          <a:endParaRPr lang="pl-PL"/>
        </a:p>
      </dgm:t>
    </dgm:pt>
    <dgm:pt modelId="{1BAF7811-6B78-4A77-898D-C687C57BA9CB}" type="sibTrans" cxnId="{7077B3B4-89DF-46F0-84A0-983A08994479}">
      <dgm:prSet/>
      <dgm:spPr/>
      <dgm:t>
        <a:bodyPr/>
        <a:lstStyle/>
        <a:p>
          <a:endParaRPr lang="pl-PL"/>
        </a:p>
      </dgm:t>
    </dgm:pt>
    <dgm:pt modelId="{6922F0B9-979E-41FA-A433-139F969942CA}">
      <dgm:prSet phldrT="[Tekst]"/>
      <dgm:spPr/>
      <dgm:t>
        <a:bodyPr/>
        <a:lstStyle/>
        <a:p>
          <a:r>
            <a:rPr lang="pl-PL" dirty="0" smtClean="0"/>
            <a:t>WNIOSKI ZŁOŻONE</a:t>
          </a:r>
          <a:endParaRPr lang="pl-PL" dirty="0"/>
        </a:p>
      </dgm:t>
    </dgm:pt>
    <dgm:pt modelId="{DDD2BB98-02E0-431A-BBDA-C88C6897F633}" type="parTrans" cxnId="{739DE06D-2A3D-4E2E-83AC-EC2A0B930E5B}">
      <dgm:prSet/>
      <dgm:spPr/>
      <dgm:t>
        <a:bodyPr/>
        <a:lstStyle/>
        <a:p>
          <a:endParaRPr lang="pl-PL"/>
        </a:p>
      </dgm:t>
    </dgm:pt>
    <dgm:pt modelId="{992152F9-FA4C-4B81-BABC-56E0D34DD434}" type="sibTrans" cxnId="{739DE06D-2A3D-4E2E-83AC-EC2A0B930E5B}">
      <dgm:prSet/>
      <dgm:spPr/>
      <dgm:t>
        <a:bodyPr/>
        <a:lstStyle/>
        <a:p>
          <a:endParaRPr lang="pl-PL"/>
        </a:p>
      </dgm:t>
    </dgm:pt>
    <dgm:pt modelId="{BBF7CBE6-BB6E-4CE4-ABF5-D4A2E9AFBF4A}">
      <dgm:prSet phldrT="[Tekst]"/>
      <dgm:spPr/>
      <dgm:t>
        <a:bodyPr/>
        <a:lstStyle/>
        <a:p>
          <a:r>
            <a:rPr lang="pl-PL" dirty="0" smtClean="0"/>
            <a:t>234</a:t>
          </a:r>
          <a:endParaRPr lang="pl-PL" dirty="0"/>
        </a:p>
      </dgm:t>
    </dgm:pt>
    <dgm:pt modelId="{413B35EA-4302-414F-BF82-E8FCE0A83C34}" type="parTrans" cxnId="{2640F979-E595-4A09-A57B-92736BDF7E84}">
      <dgm:prSet/>
      <dgm:spPr/>
      <dgm:t>
        <a:bodyPr/>
        <a:lstStyle/>
        <a:p>
          <a:endParaRPr lang="pl-PL"/>
        </a:p>
      </dgm:t>
    </dgm:pt>
    <dgm:pt modelId="{3343147A-45F9-49C4-BD6E-90D364C071E2}" type="sibTrans" cxnId="{2640F979-E595-4A09-A57B-92736BDF7E84}">
      <dgm:prSet/>
      <dgm:spPr/>
      <dgm:t>
        <a:bodyPr/>
        <a:lstStyle/>
        <a:p>
          <a:endParaRPr lang="pl-PL"/>
        </a:p>
      </dgm:t>
    </dgm:pt>
    <dgm:pt modelId="{910C84C5-B3BD-4234-9DC8-CC7B8143D194}">
      <dgm:prSet phldrT="[Tekst]"/>
      <dgm:spPr/>
      <dgm:t>
        <a:bodyPr/>
        <a:lstStyle/>
        <a:p>
          <a:r>
            <a:rPr lang="pl-PL" dirty="0" smtClean="0"/>
            <a:t>407</a:t>
          </a:r>
          <a:endParaRPr lang="pl-PL" dirty="0"/>
        </a:p>
      </dgm:t>
    </dgm:pt>
    <dgm:pt modelId="{C82BCD78-9E6F-475F-84C2-66B569D7D104}" type="parTrans" cxnId="{EDDFFDA3-D93A-45DB-8FB1-2E15B3994675}">
      <dgm:prSet/>
      <dgm:spPr/>
      <dgm:t>
        <a:bodyPr/>
        <a:lstStyle/>
        <a:p>
          <a:endParaRPr lang="pl-PL"/>
        </a:p>
      </dgm:t>
    </dgm:pt>
    <dgm:pt modelId="{D4079FF7-ED72-4511-A580-622DB5B49F25}" type="sibTrans" cxnId="{EDDFFDA3-D93A-45DB-8FB1-2E15B3994675}">
      <dgm:prSet/>
      <dgm:spPr/>
      <dgm:t>
        <a:bodyPr/>
        <a:lstStyle/>
        <a:p>
          <a:endParaRPr lang="pl-PL"/>
        </a:p>
      </dgm:t>
    </dgm:pt>
    <dgm:pt modelId="{29954DAB-E0E5-4B01-BF1B-4F48ED4ACDEE}">
      <dgm:prSet phldrT="[Tekst]"/>
      <dgm:spPr/>
      <dgm:t>
        <a:bodyPr/>
        <a:lstStyle/>
        <a:p>
          <a:r>
            <a:rPr lang="pl-PL" dirty="0" smtClean="0"/>
            <a:t>WNIOSKI POZYTYWNIE ROZPATRZONE</a:t>
          </a:r>
          <a:endParaRPr lang="pl-PL" dirty="0"/>
        </a:p>
      </dgm:t>
    </dgm:pt>
    <dgm:pt modelId="{DABF0389-37C1-4509-B6AD-E6B6A625956D}" type="parTrans" cxnId="{94D78F31-ABAC-4B97-8EF6-323E52BBAF5F}">
      <dgm:prSet/>
      <dgm:spPr/>
      <dgm:t>
        <a:bodyPr/>
        <a:lstStyle/>
        <a:p>
          <a:endParaRPr lang="pl-PL"/>
        </a:p>
      </dgm:t>
    </dgm:pt>
    <dgm:pt modelId="{42755F80-185C-4709-A732-D6CEE0A906B5}" type="sibTrans" cxnId="{94D78F31-ABAC-4B97-8EF6-323E52BBAF5F}">
      <dgm:prSet/>
      <dgm:spPr/>
      <dgm:t>
        <a:bodyPr/>
        <a:lstStyle/>
        <a:p>
          <a:endParaRPr lang="pl-PL"/>
        </a:p>
      </dgm:t>
    </dgm:pt>
    <dgm:pt modelId="{250F87EE-A1AF-4BD1-BD17-BB328A521E4A}">
      <dgm:prSet phldrT="[Tekst]"/>
      <dgm:spPr/>
      <dgm:t>
        <a:bodyPr/>
        <a:lstStyle/>
        <a:p>
          <a:r>
            <a:rPr lang="pl-PL" b="1" dirty="0" smtClean="0">
              <a:solidFill>
                <a:srgbClr val="00B050"/>
              </a:solidFill>
            </a:rPr>
            <a:t>114</a:t>
          </a:r>
          <a:endParaRPr lang="pl-PL" b="1" dirty="0">
            <a:solidFill>
              <a:srgbClr val="00B050"/>
            </a:solidFill>
          </a:endParaRPr>
        </a:p>
      </dgm:t>
    </dgm:pt>
    <dgm:pt modelId="{336CEB84-6E73-41A5-8123-A3B0EABE5EF2}" type="parTrans" cxnId="{B5DDDEA8-9D1F-443B-988F-B7FA84E85C61}">
      <dgm:prSet/>
      <dgm:spPr/>
      <dgm:t>
        <a:bodyPr/>
        <a:lstStyle/>
        <a:p>
          <a:endParaRPr lang="pl-PL"/>
        </a:p>
      </dgm:t>
    </dgm:pt>
    <dgm:pt modelId="{25B9F685-74BE-4B24-9A71-9B579543CF2F}" type="sibTrans" cxnId="{B5DDDEA8-9D1F-443B-988F-B7FA84E85C61}">
      <dgm:prSet/>
      <dgm:spPr/>
      <dgm:t>
        <a:bodyPr/>
        <a:lstStyle/>
        <a:p>
          <a:endParaRPr lang="pl-PL"/>
        </a:p>
      </dgm:t>
    </dgm:pt>
    <dgm:pt modelId="{B7EE15A5-0F62-4224-9775-D6FBFC1131FD}">
      <dgm:prSet phldrT="[Tekst]"/>
      <dgm:spPr/>
      <dgm:t>
        <a:bodyPr/>
        <a:lstStyle/>
        <a:p>
          <a:r>
            <a:rPr lang="pl-PL" b="1" dirty="0" smtClean="0">
              <a:solidFill>
                <a:srgbClr val="00B050"/>
              </a:solidFill>
            </a:rPr>
            <a:t>247</a:t>
          </a:r>
          <a:endParaRPr lang="pl-PL" b="1" dirty="0">
            <a:solidFill>
              <a:srgbClr val="00B050"/>
            </a:solidFill>
          </a:endParaRPr>
        </a:p>
      </dgm:t>
    </dgm:pt>
    <dgm:pt modelId="{5FBB45B9-286F-42FC-827B-35BF791AA4FD}" type="parTrans" cxnId="{3F976953-EAAC-454B-BF88-A90D457C9A71}">
      <dgm:prSet/>
      <dgm:spPr/>
      <dgm:t>
        <a:bodyPr/>
        <a:lstStyle/>
        <a:p>
          <a:endParaRPr lang="pl-PL"/>
        </a:p>
      </dgm:t>
    </dgm:pt>
    <dgm:pt modelId="{E1C8D87F-C8FC-45B7-82A2-FC326181C147}" type="sibTrans" cxnId="{3F976953-EAAC-454B-BF88-A90D457C9A71}">
      <dgm:prSet/>
      <dgm:spPr/>
      <dgm:t>
        <a:bodyPr/>
        <a:lstStyle/>
        <a:p>
          <a:endParaRPr lang="pl-PL"/>
        </a:p>
      </dgm:t>
    </dgm:pt>
    <dgm:pt modelId="{738704A0-FDEA-46E3-AA7B-23B00E9582FB}" type="pres">
      <dgm:prSet presAssocID="{56D34254-515A-4A70-AC6D-9C85B3D06F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C9FE0C3-9E33-45C5-AC5C-EA1E8D7B0C33}" type="pres">
      <dgm:prSet presAssocID="{29954DAB-E0E5-4B01-BF1B-4F48ED4ACDEE}" presName="boxAndChildren" presStyleCnt="0"/>
      <dgm:spPr/>
    </dgm:pt>
    <dgm:pt modelId="{03A54F7D-DE39-4826-83A9-96B2B8584166}" type="pres">
      <dgm:prSet presAssocID="{29954DAB-E0E5-4B01-BF1B-4F48ED4ACDEE}" presName="parentTextBox" presStyleLbl="node1" presStyleIdx="0" presStyleCnt="3"/>
      <dgm:spPr/>
      <dgm:t>
        <a:bodyPr/>
        <a:lstStyle/>
        <a:p>
          <a:endParaRPr lang="pl-PL"/>
        </a:p>
      </dgm:t>
    </dgm:pt>
    <dgm:pt modelId="{A8FDA4B2-61AE-4291-9DDB-CF1285E14272}" type="pres">
      <dgm:prSet presAssocID="{29954DAB-E0E5-4B01-BF1B-4F48ED4ACDEE}" presName="entireBox" presStyleLbl="node1" presStyleIdx="0" presStyleCnt="3"/>
      <dgm:spPr/>
      <dgm:t>
        <a:bodyPr/>
        <a:lstStyle/>
        <a:p>
          <a:endParaRPr lang="pl-PL"/>
        </a:p>
      </dgm:t>
    </dgm:pt>
    <dgm:pt modelId="{98507FF4-F1CA-4372-A36B-0B86FBE90B94}" type="pres">
      <dgm:prSet presAssocID="{29954DAB-E0E5-4B01-BF1B-4F48ED4ACDEE}" presName="descendantBox" presStyleCnt="0"/>
      <dgm:spPr/>
    </dgm:pt>
    <dgm:pt modelId="{24E5055D-A042-4545-9CBF-1D4D3CBFAC81}" type="pres">
      <dgm:prSet presAssocID="{250F87EE-A1AF-4BD1-BD17-BB328A521E4A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0006233-E1D3-4FFA-B3FE-ECA6E6608678}" type="pres">
      <dgm:prSet presAssocID="{B7EE15A5-0F62-4224-9775-D6FBFC1131FD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FF72EB-446E-4EBA-9E81-D035B9DE8686}" type="pres">
      <dgm:prSet presAssocID="{992152F9-FA4C-4B81-BABC-56E0D34DD434}" presName="sp" presStyleCnt="0"/>
      <dgm:spPr/>
    </dgm:pt>
    <dgm:pt modelId="{63A45075-5711-4F6B-92E4-35165A216BE7}" type="pres">
      <dgm:prSet presAssocID="{6922F0B9-979E-41FA-A433-139F969942CA}" presName="arrowAndChildren" presStyleCnt="0"/>
      <dgm:spPr/>
    </dgm:pt>
    <dgm:pt modelId="{EC17E3B2-C952-4C44-AAF1-C2CC3D5C1734}" type="pres">
      <dgm:prSet presAssocID="{6922F0B9-979E-41FA-A433-139F969942CA}" presName="parentTextArrow" presStyleLbl="node1" presStyleIdx="0" presStyleCnt="3"/>
      <dgm:spPr/>
      <dgm:t>
        <a:bodyPr/>
        <a:lstStyle/>
        <a:p>
          <a:endParaRPr lang="pl-PL"/>
        </a:p>
      </dgm:t>
    </dgm:pt>
    <dgm:pt modelId="{BEC2491E-CCA4-446F-8C51-CC458746084F}" type="pres">
      <dgm:prSet presAssocID="{6922F0B9-979E-41FA-A433-139F969942CA}" presName="arrow" presStyleLbl="node1" presStyleIdx="1" presStyleCnt="3"/>
      <dgm:spPr/>
      <dgm:t>
        <a:bodyPr/>
        <a:lstStyle/>
        <a:p>
          <a:endParaRPr lang="pl-PL"/>
        </a:p>
      </dgm:t>
    </dgm:pt>
    <dgm:pt modelId="{C39E83E9-C1F6-4764-BC97-692B36D00E1C}" type="pres">
      <dgm:prSet presAssocID="{6922F0B9-979E-41FA-A433-139F969942CA}" presName="descendantArrow" presStyleCnt="0"/>
      <dgm:spPr/>
    </dgm:pt>
    <dgm:pt modelId="{685CB94B-609C-4427-AA61-E23D17F140DE}" type="pres">
      <dgm:prSet presAssocID="{BBF7CBE6-BB6E-4CE4-ABF5-D4A2E9AFBF4A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074B69-31FA-45E5-A7A6-243A93EA9E5D}" type="pres">
      <dgm:prSet presAssocID="{910C84C5-B3BD-4234-9DC8-CC7B8143D19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61C27E-AFAC-4468-802C-C9FD62061B8F}" type="pres">
      <dgm:prSet presAssocID="{929BA35B-5E69-42B5-B130-150CC9CB3665}" presName="sp" presStyleCnt="0"/>
      <dgm:spPr/>
    </dgm:pt>
    <dgm:pt modelId="{66F0180E-6D7C-427F-8533-126F822D513B}" type="pres">
      <dgm:prSet presAssocID="{263136E3-CB82-4771-8B02-035F74758064}" presName="arrowAndChildren" presStyleCnt="0"/>
      <dgm:spPr/>
    </dgm:pt>
    <dgm:pt modelId="{77C17B05-EB1A-4115-9D28-CB3007290479}" type="pres">
      <dgm:prSet presAssocID="{263136E3-CB82-4771-8B02-035F74758064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67190C39-35AA-4139-A1A4-1CC08160D268}" type="pres">
      <dgm:prSet presAssocID="{263136E3-CB82-4771-8B02-035F74758064}" presName="arrow" presStyleLbl="node1" presStyleIdx="2" presStyleCnt="3" custLinFactNeighborX="591" custLinFactNeighborY="-34417"/>
      <dgm:spPr/>
      <dgm:t>
        <a:bodyPr/>
        <a:lstStyle/>
        <a:p>
          <a:endParaRPr lang="pl-PL"/>
        </a:p>
      </dgm:t>
    </dgm:pt>
    <dgm:pt modelId="{60BD4522-9C99-4318-84BE-78B40E16BB32}" type="pres">
      <dgm:prSet presAssocID="{263136E3-CB82-4771-8B02-035F74758064}" presName="descendantArrow" presStyleCnt="0"/>
      <dgm:spPr/>
    </dgm:pt>
    <dgm:pt modelId="{43B30EAF-D865-4AE4-84EE-130D465474DC}" type="pres">
      <dgm:prSet presAssocID="{19A5A483-A443-4330-9396-883D9DE7EDC6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ECBF547-39A7-499A-AC44-CB16F50434F0}" type="pres">
      <dgm:prSet presAssocID="{835B136F-9D30-40EB-9718-BB33E0B55E7F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077B3B4-89DF-46F0-84A0-983A08994479}" srcId="{263136E3-CB82-4771-8B02-035F74758064}" destId="{835B136F-9D30-40EB-9718-BB33E0B55E7F}" srcOrd="1" destOrd="0" parTransId="{B601B4CC-F6AC-4FFA-A141-B954517E6709}" sibTransId="{1BAF7811-6B78-4A77-898D-C687C57BA9CB}"/>
    <dgm:cxn modelId="{2640F979-E595-4A09-A57B-92736BDF7E84}" srcId="{6922F0B9-979E-41FA-A433-139F969942CA}" destId="{BBF7CBE6-BB6E-4CE4-ABF5-D4A2E9AFBF4A}" srcOrd="0" destOrd="0" parTransId="{413B35EA-4302-414F-BF82-E8FCE0A83C34}" sibTransId="{3343147A-45F9-49C4-BD6E-90D364C071E2}"/>
    <dgm:cxn modelId="{E6D1E735-2F3C-4AFC-9BAB-8055F31E35F7}" type="presOf" srcId="{263136E3-CB82-4771-8B02-035F74758064}" destId="{77C17B05-EB1A-4115-9D28-CB3007290479}" srcOrd="0" destOrd="0" presId="urn:microsoft.com/office/officeart/2005/8/layout/process4"/>
    <dgm:cxn modelId="{90E47F1B-5D26-4E10-84B3-F30369702CF4}" type="presOf" srcId="{29954DAB-E0E5-4B01-BF1B-4F48ED4ACDEE}" destId="{A8FDA4B2-61AE-4291-9DDB-CF1285E14272}" srcOrd="1" destOrd="0" presId="urn:microsoft.com/office/officeart/2005/8/layout/process4"/>
    <dgm:cxn modelId="{6F6A8662-3230-4C60-AB4A-0D3A17FF8DEC}" type="presOf" srcId="{6922F0B9-979E-41FA-A433-139F969942CA}" destId="{BEC2491E-CCA4-446F-8C51-CC458746084F}" srcOrd="1" destOrd="0" presId="urn:microsoft.com/office/officeart/2005/8/layout/process4"/>
    <dgm:cxn modelId="{835E9B30-E472-4C92-8457-D7C23510F24E}" type="presOf" srcId="{910C84C5-B3BD-4234-9DC8-CC7B8143D194}" destId="{04074B69-31FA-45E5-A7A6-243A93EA9E5D}" srcOrd="0" destOrd="0" presId="urn:microsoft.com/office/officeart/2005/8/layout/process4"/>
    <dgm:cxn modelId="{739DE06D-2A3D-4E2E-83AC-EC2A0B930E5B}" srcId="{56D34254-515A-4A70-AC6D-9C85B3D06FDC}" destId="{6922F0B9-979E-41FA-A433-139F969942CA}" srcOrd="1" destOrd="0" parTransId="{DDD2BB98-02E0-431A-BBDA-C88C6897F633}" sibTransId="{992152F9-FA4C-4B81-BABC-56E0D34DD434}"/>
    <dgm:cxn modelId="{30AD863E-D01A-4841-8100-75D296F8ACAA}" type="presOf" srcId="{29954DAB-E0E5-4B01-BF1B-4F48ED4ACDEE}" destId="{03A54F7D-DE39-4826-83A9-96B2B8584166}" srcOrd="0" destOrd="0" presId="urn:microsoft.com/office/officeart/2005/8/layout/process4"/>
    <dgm:cxn modelId="{7CB28AB9-DDDB-4D42-A911-63BBBE71A718}" srcId="{56D34254-515A-4A70-AC6D-9C85B3D06FDC}" destId="{263136E3-CB82-4771-8B02-035F74758064}" srcOrd="0" destOrd="0" parTransId="{04DE4BAD-DD83-4B54-8617-390438034B04}" sibTransId="{929BA35B-5E69-42B5-B130-150CC9CB3665}"/>
    <dgm:cxn modelId="{3F976953-EAAC-454B-BF88-A90D457C9A71}" srcId="{29954DAB-E0E5-4B01-BF1B-4F48ED4ACDEE}" destId="{B7EE15A5-0F62-4224-9775-D6FBFC1131FD}" srcOrd="1" destOrd="0" parTransId="{5FBB45B9-286F-42FC-827B-35BF791AA4FD}" sibTransId="{E1C8D87F-C8FC-45B7-82A2-FC326181C147}"/>
    <dgm:cxn modelId="{1D79146B-BB78-49DB-AE3D-2C1F6576B4E7}" type="presOf" srcId="{263136E3-CB82-4771-8B02-035F74758064}" destId="{67190C39-35AA-4139-A1A4-1CC08160D268}" srcOrd="1" destOrd="0" presId="urn:microsoft.com/office/officeart/2005/8/layout/process4"/>
    <dgm:cxn modelId="{B5DDDEA8-9D1F-443B-988F-B7FA84E85C61}" srcId="{29954DAB-E0E5-4B01-BF1B-4F48ED4ACDEE}" destId="{250F87EE-A1AF-4BD1-BD17-BB328A521E4A}" srcOrd="0" destOrd="0" parTransId="{336CEB84-6E73-41A5-8123-A3B0EABE5EF2}" sibTransId="{25B9F685-74BE-4B24-9A71-9B579543CF2F}"/>
    <dgm:cxn modelId="{C2DFC4D5-B77C-49C1-898E-2A30905B5D22}" type="presOf" srcId="{56D34254-515A-4A70-AC6D-9C85B3D06FDC}" destId="{738704A0-FDEA-46E3-AA7B-23B00E9582FB}" srcOrd="0" destOrd="0" presId="urn:microsoft.com/office/officeart/2005/8/layout/process4"/>
    <dgm:cxn modelId="{C70F1F74-D2EF-4957-8903-7836ED3FAFFF}" type="presOf" srcId="{19A5A483-A443-4330-9396-883D9DE7EDC6}" destId="{43B30EAF-D865-4AE4-84EE-130D465474DC}" srcOrd="0" destOrd="0" presId="urn:microsoft.com/office/officeart/2005/8/layout/process4"/>
    <dgm:cxn modelId="{EDDFFDA3-D93A-45DB-8FB1-2E15B3994675}" srcId="{6922F0B9-979E-41FA-A433-139F969942CA}" destId="{910C84C5-B3BD-4234-9DC8-CC7B8143D194}" srcOrd="1" destOrd="0" parTransId="{C82BCD78-9E6F-475F-84C2-66B569D7D104}" sibTransId="{D4079FF7-ED72-4511-A580-622DB5B49F25}"/>
    <dgm:cxn modelId="{1490DC36-E0EC-44A5-A397-103A18CABA10}" type="presOf" srcId="{250F87EE-A1AF-4BD1-BD17-BB328A521E4A}" destId="{24E5055D-A042-4545-9CBF-1D4D3CBFAC81}" srcOrd="0" destOrd="0" presId="urn:microsoft.com/office/officeart/2005/8/layout/process4"/>
    <dgm:cxn modelId="{6288F77D-654C-4C01-A493-0E5A61B4CD62}" type="presOf" srcId="{6922F0B9-979E-41FA-A433-139F969942CA}" destId="{EC17E3B2-C952-4C44-AAF1-C2CC3D5C1734}" srcOrd="0" destOrd="0" presId="urn:microsoft.com/office/officeart/2005/8/layout/process4"/>
    <dgm:cxn modelId="{EE9F5E75-437B-4E80-9D68-429DE606438A}" srcId="{263136E3-CB82-4771-8B02-035F74758064}" destId="{19A5A483-A443-4330-9396-883D9DE7EDC6}" srcOrd="0" destOrd="0" parTransId="{0A3701C1-6B80-49F2-81F4-BA49DE7AC5F7}" sibTransId="{3B0BCBC8-B719-4AFB-83FA-CE5EA5A8170F}"/>
    <dgm:cxn modelId="{0E2C9EF6-EDDC-4EE3-B46D-68116CAC2ECA}" type="presOf" srcId="{835B136F-9D30-40EB-9718-BB33E0B55E7F}" destId="{7ECBF547-39A7-499A-AC44-CB16F50434F0}" srcOrd="0" destOrd="0" presId="urn:microsoft.com/office/officeart/2005/8/layout/process4"/>
    <dgm:cxn modelId="{35720CCA-EBCA-4BE1-9BE3-BA1366E9E36D}" type="presOf" srcId="{BBF7CBE6-BB6E-4CE4-ABF5-D4A2E9AFBF4A}" destId="{685CB94B-609C-4427-AA61-E23D17F140DE}" srcOrd="0" destOrd="0" presId="urn:microsoft.com/office/officeart/2005/8/layout/process4"/>
    <dgm:cxn modelId="{421BA5BC-8E9E-428E-A615-05A081069770}" type="presOf" srcId="{B7EE15A5-0F62-4224-9775-D6FBFC1131FD}" destId="{10006233-E1D3-4FFA-B3FE-ECA6E6608678}" srcOrd="0" destOrd="0" presId="urn:microsoft.com/office/officeart/2005/8/layout/process4"/>
    <dgm:cxn modelId="{94D78F31-ABAC-4B97-8EF6-323E52BBAF5F}" srcId="{56D34254-515A-4A70-AC6D-9C85B3D06FDC}" destId="{29954DAB-E0E5-4B01-BF1B-4F48ED4ACDEE}" srcOrd="2" destOrd="0" parTransId="{DABF0389-37C1-4509-B6AD-E6B6A625956D}" sibTransId="{42755F80-185C-4709-A732-D6CEE0A906B5}"/>
    <dgm:cxn modelId="{34791992-1487-42D6-B5DC-93E10381FA06}" type="presParOf" srcId="{738704A0-FDEA-46E3-AA7B-23B00E9582FB}" destId="{2C9FE0C3-9E33-45C5-AC5C-EA1E8D7B0C33}" srcOrd="0" destOrd="0" presId="urn:microsoft.com/office/officeart/2005/8/layout/process4"/>
    <dgm:cxn modelId="{DA84253C-AA55-4FAC-9B55-145B3410988D}" type="presParOf" srcId="{2C9FE0C3-9E33-45C5-AC5C-EA1E8D7B0C33}" destId="{03A54F7D-DE39-4826-83A9-96B2B8584166}" srcOrd="0" destOrd="0" presId="urn:microsoft.com/office/officeart/2005/8/layout/process4"/>
    <dgm:cxn modelId="{4EB692FD-626D-4137-BC21-D3C0D1FD92F3}" type="presParOf" srcId="{2C9FE0C3-9E33-45C5-AC5C-EA1E8D7B0C33}" destId="{A8FDA4B2-61AE-4291-9DDB-CF1285E14272}" srcOrd="1" destOrd="0" presId="urn:microsoft.com/office/officeart/2005/8/layout/process4"/>
    <dgm:cxn modelId="{FB2FBEE8-72C7-45A6-8B1D-44510740735A}" type="presParOf" srcId="{2C9FE0C3-9E33-45C5-AC5C-EA1E8D7B0C33}" destId="{98507FF4-F1CA-4372-A36B-0B86FBE90B94}" srcOrd="2" destOrd="0" presId="urn:microsoft.com/office/officeart/2005/8/layout/process4"/>
    <dgm:cxn modelId="{E5761E1E-F15E-429E-B8F2-0FAD518EEB9C}" type="presParOf" srcId="{98507FF4-F1CA-4372-A36B-0B86FBE90B94}" destId="{24E5055D-A042-4545-9CBF-1D4D3CBFAC81}" srcOrd="0" destOrd="0" presId="urn:microsoft.com/office/officeart/2005/8/layout/process4"/>
    <dgm:cxn modelId="{485400F8-74EA-4C49-89FB-3DD20604F7F7}" type="presParOf" srcId="{98507FF4-F1CA-4372-A36B-0B86FBE90B94}" destId="{10006233-E1D3-4FFA-B3FE-ECA6E6608678}" srcOrd="1" destOrd="0" presId="urn:microsoft.com/office/officeart/2005/8/layout/process4"/>
    <dgm:cxn modelId="{B0C8AA2E-C624-4EF7-823A-23EC79442A69}" type="presParOf" srcId="{738704A0-FDEA-46E3-AA7B-23B00E9582FB}" destId="{F2FF72EB-446E-4EBA-9E81-D035B9DE8686}" srcOrd="1" destOrd="0" presId="urn:microsoft.com/office/officeart/2005/8/layout/process4"/>
    <dgm:cxn modelId="{F1E1966E-AB26-426F-A675-B5B6CDB959DD}" type="presParOf" srcId="{738704A0-FDEA-46E3-AA7B-23B00E9582FB}" destId="{63A45075-5711-4F6B-92E4-35165A216BE7}" srcOrd="2" destOrd="0" presId="urn:microsoft.com/office/officeart/2005/8/layout/process4"/>
    <dgm:cxn modelId="{FD42AFF8-30F5-43F1-B6A6-656FB33C68A2}" type="presParOf" srcId="{63A45075-5711-4F6B-92E4-35165A216BE7}" destId="{EC17E3B2-C952-4C44-AAF1-C2CC3D5C1734}" srcOrd="0" destOrd="0" presId="urn:microsoft.com/office/officeart/2005/8/layout/process4"/>
    <dgm:cxn modelId="{FAA36F5E-11C4-4F97-A7B2-281D8F542C08}" type="presParOf" srcId="{63A45075-5711-4F6B-92E4-35165A216BE7}" destId="{BEC2491E-CCA4-446F-8C51-CC458746084F}" srcOrd="1" destOrd="0" presId="urn:microsoft.com/office/officeart/2005/8/layout/process4"/>
    <dgm:cxn modelId="{73D9ED1D-45AD-4149-B888-F467B83B5AC5}" type="presParOf" srcId="{63A45075-5711-4F6B-92E4-35165A216BE7}" destId="{C39E83E9-C1F6-4764-BC97-692B36D00E1C}" srcOrd="2" destOrd="0" presId="urn:microsoft.com/office/officeart/2005/8/layout/process4"/>
    <dgm:cxn modelId="{7B3AE0B9-D67C-45E3-A55C-42CF023524E3}" type="presParOf" srcId="{C39E83E9-C1F6-4764-BC97-692B36D00E1C}" destId="{685CB94B-609C-4427-AA61-E23D17F140DE}" srcOrd="0" destOrd="0" presId="urn:microsoft.com/office/officeart/2005/8/layout/process4"/>
    <dgm:cxn modelId="{A598D41F-AACB-4AFF-98A6-00AC711544F6}" type="presParOf" srcId="{C39E83E9-C1F6-4764-BC97-692B36D00E1C}" destId="{04074B69-31FA-45E5-A7A6-243A93EA9E5D}" srcOrd="1" destOrd="0" presId="urn:microsoft.com/office/officeart/2005/8/layout/process4"/>
    <dgm:cxn modelId="{CCD77D04-F860-4F98-909D-E8F062406A4B}" type="presParOf" srcId="{738704A0-FDEA-46E3-AA7B-23B00E9582FB}" destId="{A161C27E-AFAC-4468-802C-C9FD62061B8F}" srcOrd="3" destOrd="0" presId="urn:microsoft.com/office/officeart/2005/8/layout/process4"/>
    <dgm:cxn modelId="{C683B581-D360-4EDC-AFFA-441D0CD072E2}" type="presParOf" srcId="{738704A0-FDEA-46E3-AA7B-23B00E9582FB}" destId="{66F0180E-6D7C-427F-8533-126F822D513B}" srcOrd="4" destOrd="0" presId="urn:microsoft.com/office/officeart/2005/8/layout/process4"/>
    <dgm:cxn modelId="{30C9E128-364F-4C21-B36E-0F3E810742AC}" type="presParOf" srcId="{66F0180E-6D7C-427F-8533-126F822D513B}" destId="{77C17B05-EB1A-4115-9D28-CB3007290479}" srcOrd="0" destOrd="0" presId="urn:microsoft.com/office/officeart/2005/8/layout/process4"/>
    <dgm:cxn modelId="{240CDD83-45D6-44D3-B5FA-D28469599636}" type="presParOf" srcId="{66F0180E-6D7C-427F-8533-126F822D513B}" destId="{67190C39-35AA-4139-A1A4-1CC08160D268}" srcOrd="1" destOrd="0" presId="urn:microsoft.com/office/officeart/2005/8/layout/process4"/>
    <dgm:cxn modelId="{6EAAAE2D-3AA8-46C1-9005-E60F5069453B}" type="presParOf" srcId="{66F0180E-6D7C-427F-8533-126F822D513B}" destId="{60BD4522-9C99-4318-84BE-78B40E16BB32}" srcOrd="2" destOrd="0" presId="urn:microsoft.com/office/officeart/2005/8/layout/process4"/>
    <dgm:cxn modelId="{017FBAA9-55C8-4EF7-A727-F7D2903EA769}" type="presParOf" srcId="{60BD4522-9C99-4318-84BE-78B40E16BB32}" destId="{43B30EAF-D865-4AE4-84EE-130D465474DC}" srcOrd="0" destOrd="0" presId="urn:microsoft.com/office/officeart/2005/8/layout/process4"/>
    <dgm:cxn modelId="{647F1E63-710D-4563-BAD1-343BAD3AE483}" type="presParOf" srcId="{60BD4522-9C99-4318-84BE-78B40E16BB32}" destId="{7ECBF547-39A7-499A-AC44-CB16F50434F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494599-8A5E-46E7-9A60-DBB68B60DE7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2DECFD5-DD7E-47FB-90C3-DD14A25F249B}">
      <dgm:prSet/>
      <dgm:spPr/>
      <dgm:t>
        <a:bodyPr/>
        <a:lstStyle/>
        <a:p>
          <a:pPr rtl="0"/>
          <a:r>
            <a: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rPr>
            <a:t>Linia </a:t>
          </a:r>
          <a:r>
            <a:rPr lang="pl-PL" b="1" dirty="0" smtClean="0">
              <a:solidFill>
                <a:srgbClr val="FF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„ENERGIA”</a:t>
          </a:r>
          <a:endParaRPr lang="pl-PL" dirty="0">
            <a:solidFill>
              <a:srgbClr val="FF0000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3B173FB1-676D-47F4-9999-D0DCC08D4F38}" type="parTrans" cxnId="{9FE826CE-DB89-4F3A-AEC5-42197AF7E9DB}">
      <dgm:prSet/>
      <dgm:spPr/>
      <dgm:t>
        <a:bodyPr/>
        <a:lstStyle/>
        <a:p>
          <a:endParaRPr lang="pl-PL"/>
        </a:p>
      </dgm:t>
    </dgm:pt>
    <dgm:pt modelId="{481DE9FC-C819-403B-BD9D-967AA6C8D9CF}" type="sibTrans" cxnId="{9FE826CE-DB89-4F3A-AEC5-42197AF7E9DB}">
      <dgm:prSet/>
      <dgm:spPr/>
      <dgm:t>
        <a:bodyPr/>
        <a:lstStyle/>
        <a:p>
          <a:endParaRPr lang="pl-PL"/>
        </a:p>
      </dgm:t>
    </dgm:pt>
    <dgm:pt modelId="{1A1EF1E1-1A18-47FA-A9AA-F50B368FA31C}">
      <dgm:prSet/>
      <dgm:spPr/>
      <dgm:t>
        <a:bodyPr/>
        <a:lstStyle/>
        <a:p>
          <a:pPr rtl="0"/>
          <a:r>
            <a: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rPr>
            <a:t>Linia</a:t>
          </a:r>
          <a:r>
            <a:rPr lang="pl-PL" b="1" dirty="0" smtClean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pl-PL" b="1" dirty="0" smtClean="0">
              <a:solidFill>
                <a:srgbClr val="0070C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„WODA”</a:t>
          </a:r>
          <a:endParaRPr lang="pl-PL" dirty="0">
            <a:solidFill>
              <a:srgbClr val="0070C0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60264481-FB20-45E2-B6A0-4B945B85F4C0}" type="parTrans" cxnId="{F989CE28-E2C5-490E-9D14-F97A20133033}">
      <dgm:prSet/>
      <dgm:spPr/>
      <dgm:t>
        <a:bodyPr/>
        <a:lstStyle/>
        <a:p>
          <a:endParaRPr lang="pl-PL"/>
        </a:p>
      </dgm:t>
    </dgm:pt>
    <dgm:pt modelId="{85C3BAA3-7A7B-4490-AC8C-C33B273FDAB2}" type="sibTrans" cxnId="{F989CE28-E2C5-490E-9D14-F97A20133033}">
      <dgm:prSet/>
      <dgm:spPr/>
      <dgm:t>
        <a:bodyPr/>
        <a:lstStyle/>
        <a:p>
          <a:endParaRPr lang="pl-PL"/>
        </a:p>
      </dgm:t>
    </dgm:pt>
    <dgm:pt modelId="{B2D6988B-35B8-4D91-A52C-6FE14575E882}">
      <dgm:prSet/>
      <dgm:spPr/>
      <dgm:t>
        <a:bodyPr/>
        <a:lstStyle/>
        <a:p>
          <a:pPr rtl="0"/>
          <a:r>
            <a: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rPr>
            <a:t>Linia</a:t>
          </a:r>
          <a:r>
            <a:rPr lang="pl-PL" b="1" dirty="0" smtClean="0"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r>
            <a:rPr lang="pl-PL" b="1" dirty="0" smtClean="0">
              <a:solidFill>
                <a:srgbClr val="00B05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„ATMOSFERA”</a:t>
          </a:r>
          <a:r>
            <a:rPr lang="pl-PL" dirty="0" smtClean="0">
              <a:solidFill>
                <a:srgbClr val="00B05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rPr>
            <a:t> </a:t>
          </a:r>
          <a:endParaRPr lang="pl-PL" dirty="0">
            <a:solidFill>
              <a:srgbClr val="00B050"/>
            </a:solidFill>
            <a:latin typeface="Roboto Condensed Light" panose="02000000000000000000" pitchFamily="2" charset="0"/>
            <a:ea typeface="Roboto Condensed Light" panose="02000000000000000000" pitchFamily="2" charset="0"/>
          </a:endParaRPr>
        </a:p>
      </dgm:t>
    </dgm:pt>
    <dgm:pt modelId="{9E772990-1FC9-48C3-904C-BF730DE015A7}" type="parTrans" cxnId="{3C6DD7C0-E1E3-49DC-B1F6-ED6CD62E01C8}">
      <dgm:prSet/>
      <dgm:spPr/>
      <dgm:t>
        <a:bodyPr/>
        <a:lstStyle/>
        <a:p>
          <a:endParaRPr lang="pl-PL"/>
        </a:p>
      </dgm:t>
    </dgm:pt>
    <dgm:pt modelId="{05B88328-1823-42F8-B73C-D09DFBD2028A}" type="sibTrans" cxnId="{3C6DD7C0-E1E3-49DC-B1F6-ED6CD62E01C8}">
      <dgm:prSet/>
      <dgm:spPr/>
      <dgm:t>
        <a:bodyPr/>
        <a:lstStyle/>
        <a:p>
          <a:endParaRPr lang="pl-PL"/>
        </a:p>
      </dgm:t>
    </dgm:pt>
    <dgm:pt modelId="{5DE3A059-2709-44C2-84A7-EEADE90E4BCF}" type="pres">
      <dgm:prSet presAssocID="{C5494599-8A5E-46E7-9A60-DBB68B60D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84A7D3F-D193-42E1-9886-1F9AA92D6076}" type="pres">
      <dgm:prSet presAssocID="{F2DECFD5-DD7E-47FB-90C3-DD14A25F249B}" presName="compNode" presStyleCnt="0"/>
      <dgm:spPr/>
    </dgm:pt>
    <dgm:pt modelId="{917DC779-3B77-4369-B033-E3AFFE47EC09}" type="pres">
      <dgm:prSet presAssocID="{F2DECFD5-DD7E-47FB-90C3-DD14A25F249B}" presName="pictRect" presStyleLbl="node1" presStyleIdx="0" presStyleCnt="3" custScaleY="153093" custLinFactNeighborX="-2864" custLinFactNeighborY="20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7959A5-7FAA-48FF-97D9-4AD7159DE423}" type="pres">
      <dgm:prSet presAssocID="{F2DECFD5-DD7E-47FB-90C3-DD14A25F249B}" presName="textRect" presStyleLbl="revTx" presStyleIdx="0" presStyleCnt="3" custLinFactNeighborX="-63" custLinFactNeighborY="7084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BD86F93-5832-40B2-AE04-8AC95702AD71}" type="pres">
      <dgm:prSet presAssocID="{481DE9FC-C819-403B-BD9D-967AA6C8D9C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D9B8B66-0F17-4416-9B74-B0450F93B07B}" type="pres">
      <dgm:prSet presAssocID="{1A1EF1E1-1A18-47FA-A9AA-F50B368FA31C}" presName="compNode" presStyleCnt="0"/>
      <dgm:spPr/>
    </dgm:pt>
    <dgm:pt modelId="{5FFEBB63-A2EA-43B9-9C2E-222DE27A1E92}" type="pres">
      <dgm:prSet presAssocID="{1A1EF1E1-1A18-47FA-A9AA-F50B368FA31C}" presName="pictRect" presStyleLbl="node1" presStyleIdx="1" presStyleCnt="3" custScaleY="1470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917C8B-CC8B-4FE1-9766-F9F562983770}" type="pres">
      <dgm:prSet presAssocID="{1A1EF1E1-1A18-47FA-A9AA-F50B368FA31C}" presName="textRect" presStyleLbl="revTx" presStyleIdx="1" presStyleCnt="3" custLinFactNeighborX="-823" custLinFactNeighborY="6520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0A26F7-8786-4346-AE1C-32F0239C4791}" type="pres">
      <dgm:prSet presAssocID="{85C3BAA3-7A7B-4490-AC8C-C33B273FDAB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27DA73E6-240A-44D3-8A9B-119191661225}" type="pres">
      <dgm:prSet presAssocID="{B2D6988B-35B8-4D91-A52C-6FE14575E882}" presName="compNode" presStyleCnt="0"/>
      <dgm:spPr/>
    </dgm:pt>
    <dgm:pt modelId="{1803ACC7-0DA1-4DF0-9910-B33B24C3EA1F}" type="pres">
      <dgm:prSet presAssocID="{B2D6988B-35B8-4D91-A52C-6FE14575E882}" presName="pictRect" presStyleLbl="node1" presStyleIdx="2" presStyleCnt="3" custScaleY="1643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827B38-A8AE-4582-9B96-52DF7351F920}" type="pres">
      <dgm:prSet presAssocID="{B2D6988B-35B8-4D91-A52C-6FE14575E882}" presName="textRect" presStyleLbl="revTx" presStyleIdx="2" presStyleCnt="3" custScaleX="113600" custLinFactNeighborX="1218" custLinFactNeighborY="599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FE826CE-DB89-4F3A-AEC5-42197AF7E9DB}" srcId="{C5494599-8A5E-46E7-9A60-DBB68B60DE75}" destId="{F2DECFD5-DD7E-47FB-90C3-DD14A25F249B}" srcOrd="0" destOrd="0" parTransId="{3B173FB1-676D-47F4-9999-D0DCC08D4F38}" sibTransId="{481DE9FC-C819-403B-BD9D-967AA6C8D9CF}"/>
    <dgm:cxn modelId="{12BC8631-9C3C-4E02-B8DE-42DCB64B837C}" type="presOf" srcId="{85C3BAA3-7A7B-4490-AC8C-C33B273FDAB2}" destId="{F90A26F7-8786-4346-AE1C-32F0239C4791}" srcOrd="0" destOrd="0" presId="urn:microsoft.com/office/officeart/2005/8/layout/pList1"/>
    <dgm:cxn modelId="{9C760DA3-7735-415F-8EEA-04CCA1C00F2A}" type="presOf" srcId="{F2DECFD5-DD7E-47FB-90C3-DD14A25F249B}" destId="{9D7959A5-7FAA-48FF-97D9-4AD7159DE423}" srcOrd="0" destOrd="0" presId="urn:microsoft.com/office/officeart/2005/8/layout/pList1"/>
    <dgm:cxn modelId="{47E1CA51-3E00-40D6-BB49-81E6F22855A3}" type="presOf" srcId="{C5494599-8A5E-46E7-9A60-DBB68B60DE75}" destId="{5DE3A059-2709-44C2-84A7-EEADE90E4BCF}" srcOrd="0" destOrd="0" presId="urn:microsoft.com/office/officeart/2005/8/layout/pList1"/>
    <dgm:cxn modelId="{5625A4BF-30F2-4418-8640-689B74C286B4}" type="presOf" srcId="{B2D6988B-35B8-4D91-A52C-6FE14575E882}" destId="{1E827B38-A8AE-4582-9B96-52DF7351F920}" srcOrd="0" destOrd="0" presId="urn:microsoft.com/office/officeart/2005/8/layout/pList1"/>
    <dgm:cxn modelId="{C2512E80-386F-4B9C-81A1-81863EA5C13E}" type="presOf" srcId="{481DE9FC-C819-403B-BD9D-967AA6C8D9CF}" destId="{ABD86F93-5832-40B2-AE04-8AC95702AD71}" srcOrd="0" destOrd="0" presId="urn:microsoft.com/office/officeart/2005/8/layout/pList1"/>
    <dgm:cxn modelId="{3C6DD7C0-E1E3-49DC-B1F6-ED6CD62E01C8}" srcId="{C5494599-8A5E-46E7-9A60-DBB68B60DE75}" destId="{B2D6988B-35B8-4D91-A52C-6FE14575E882}" srcOrd="2" destOrd="0" parTransId="{9E772990-1FC9-48C3-904C-BF730DE015A7}" sibTransId="{05B88328-1823-42F8-B73C-D09DFBD2028A}"/>
    <dgm:cxn modelId="{A0803CE3-63F6-4777-8B29-768AAF640166}" type="presOf" srcId="{1A1EF1E1-1A18-47FA-A9AA-F50B368FA31C}" destId="{43917C8B-CC8B-4FE1-9766-F9F562983770}" srcOrd="0" destOrd="0" presId="urn:microsoft.com/office/officeart/2005/8/layout/pList1"/>
    <dgm:cxn modelId="{F989CE28-E2C5-490E-9D14-F97A20133033}" srcId="{C5494599-8A5E-46E7-9A60-DBB68B60DE75}" destId="{1A1EF1E1-1A18-47FA-A9AA-F50B368FA31C}" srcOrd="1" destOrd="0" parTransId="{60264481-FB20-45E2-B6A0-4B945B85F4C0}" sibTransId="{85C3BAA3-7A7B-4490-AC8C-C33B273FDAB2}"/>
    <dgm:cxn modelId="{CA4E6B41-1979-41B1-A388-0B6C9721352F}" type="presParOf" srcId="{5DE3A059-2709-44C2-84A7-EEADE90E4BCF}" destId="{784A7D3F-D193-42E1-9886-1F9AA92D6076}" srcOrd="0" destOrd="0" presId="urn:microsoft.com/office/officeart/2005/8/layout/pList1"/>
    <dgm:cxn modelId="{79609B1B-41A3-41DA-AE03-35F971CB7E61}" type="presParOf" srcId="{784A7D3F-D193-42E1-9886-1F9AA92D6076}" destId="{917DC779-3B77-4369-B033-E3AFFE47EC09}" srcOrd="0" destOrd="0" presId="urn:microsoft.com/office/officeart/2005/8/layout/pList1"/>
    <dgm:cxn modelId="{34705A63-DA5A-414F-AD67-B0EED3C2F617}" type="presParOf" srcId="{784A7D3F-D193-42E1-9886-1F9AA92D6076}" destId="{9D7959A5-7FAA-48FF-97D9-4AD7159DE423}" srcOrd="1" destOrd="0" presId="urn:microsoft.com/office/officeart/2005/8/layout/pList1"/>
    <dgm:cxn modelId="{EDC1D931-8153-47C2-8EEB-6C059E5B0CDF}" type="presParOf" srcId="{5DE3A059-2709-44C2-84A7-EEADE90E4BCF}" destId="{ABD86F93-5832-40B2-AE04-8AC95702AD71}" srcOrd="1" destOrd="0" presId="urn:microsoft.com/office/officeart/2005/8/layout/pList1"/>
    <dgm:cxn modelId="{AF25347B-D485-4DB5-9CD6-6E2F78E0ECB8}" type="presParOf" srcId="{5DE3A059-2709-44C2-84A7-EEADE90E4BCF}" destId="{5D9B8B66-0F17-4416-9B74-B0450F93B07B}" srcOrd="2" destOrd="0" presId="urn:microsoft.com/office/officeart/2005/8/layout/pList1"/>
    <dgm:cxn modelId="{F1299E29-08FB-42F1-B828-63CCABA1F465}" type="presParOf" srcId="{5D9B8B66-0F17-4416-9B74-B0450F93B07B}" destId="{5FFEBB63-A2EA-43B9-9C2E-222DE27A1E92}" srcOrd="0" destOrd="0" presId="urn:microsoft.com/office/officeart/2005/8/layout/pList1"/>
    <dgm:cxn modelId="{D854BFEB-31B5-4592-95EA-3263E452F5E2}" type="presParOf" srcId="{5D9B8B66-0F17-4416-9B74-B0450F93B07B}" destId="{43917C8B-CC8B-4FE1-9766-F9F562983770}" srcOrd="1" destOrd="0" presId="urn:microsoft.com/office/officeart/2005/8/layout/pList1"/>
    <dgm:cxn modelId="{436E5AC8-F938-4FC9-914A-767F29F00D74}" type="presParOf" srcId="{5DE3A059-2709-44C2-84A7-EEADE90E4BCF}" destId="{F90A26F7-8786-4346-AE1C-32F0239C4791}" srcOrd="3" destOrd="0" presId="urn:microsoft.com/office/officeart/2005/8/layout/pList1"/>
    <dgm:cxn modelId="{F0AA39DC-BBCC-4114-A826-8B5804FDBF18}" type="presParOf" srcId="{5DE3A059-2709-44C2-84A7-EEADE90E4BCF}" destId="{27DA73E6-240A-44D3-8A9B-119191661225}" srcOrd="4" destOrd="0" presId="urn:microsoft.com/office/officeart/2005/8/layout/pList1"/>
    <dgm:cxn modelId="{ACD28C1B-0CDB-49F9-B9A7-51A3DA82EFCA}" type="presParOf" srcId="{27DA73E6-240A-44D3-8A9B-119191661225}" destId="{1803ACC7-0DA1-4DF0-9910-B33B24C3EA1F}" srcOrd="0" destOrd="0" presId="urn:microsoft.com/office/officeart/2005/8/layout/pList1"/>
    <dgm:cxn modelId="{45E64929-4B73-49DA-BE55-DC71E698C05B}" type="presParOf" srcId="{27DA73E6-240A-44D3-8A9B-119191661225}" destId="{1E827B38-A8AE-4582-9B96-52DF7351F92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DA4B2-61AE-4291-9DDB-CF1285E14272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WNIOSKI POZYTYWNIE ROZPATRZONE</a:t>
          </a:r>
          <a:endParaRPr lang="pl-PL" sz="1900" kern="1200" dirty="0"/>
        </a:p>
      </dsp:txBody>
      <dsp:txXfrm>
        <a:off x="0" y="3059187"/>
        <a:ext cx="6096000" cy="542210"/>
      </dsp:txXfrm>
    </dsp:sp>
    <dsp:sp modelId="{24E5055D-A042-4545-9CBF-1D4D3CBFAC81}">
      <dsp:nvSpPr>
        <dsp:cNvPr id="0" name=""/>
        <dsp:cNvSpPr/>
      </dsp:nvSpPr>
      <dsp:spPr>
        <a:xfrm>
          <a:off x="0" y="3581316"/>
          <a:ext cx="3047999" cy="46188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 smtClean="0">
              <a:solidFill>
                <a:srgbClr val="00B050"/>
              </a:solidFill>
            </a:rPr>
            <a:t>114</a:t>
          </a:r>
          <a:endParaRPr lang="pl-PL" sz="2700" b="1" kern="1200" dirty="0">
            <a:solidFill>
              <a:srgbClr val="00B050"/>
            </a:solidFill>
          </a:endParaRPr>
        </a:p>
      </dsp:txBody>
      <dsp:txXfrm>
        <a:off x="0" y="3581316"/>
        <a:ext cx="3047999" cy="461883"/>
      </dsp:txXfrm>
    </dsp:sp>
    <dsp:sp modelId="{10006233-E1D3-4FFA-B3FE-ECA6E6608678}">
      <dsp:nvSpPr>
        <dsp:cNvPr id="0" name=""/>
        <dsp:cNvSpPr/>
      </dsp:nvSpPr>
      <dsp:spPr>
        <a:xfrm>
          <a:off x="3048000" y="3581316"/>
          <a:ext cx="3047999" cy="46188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1" kern="1200" dirty="0" smtClean="0">
              <a:solidFill>
                <a:srgbClr val="00B050"/>
              </a:solidFill>
            </a:rPr>
            <a:t>247</a:t>
          </a:r>
          <a:endParaRPr lang="pl-PL" sz="2700" b="1" kern="1200" dirty="0">
            <a:solidFill>
              <a:srgbClr val="00B050"/>
            </a:solidFill>
          </a:endParaRPr>
        </a:p>
      </dsp:txBody>
      <dsp:txXfrm>
        <a:off x="3048000" y="3581316"/>
        <a:ext cx="3047999" cy="461883"/>
      </dsp:txXfrm>
    </dsp:sp>
    <dsp:sp modelId="{BEC2491E-CCA4-446F-8C51-CC458746084F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WNIOSKI ZŁOŻONE</a:t>
          </a:r>
          <a:endParaRPr lang="pl-PL" sz="1900" kern="1200" dirty="0"/>
        </a:p>
      </dsp:txBody>
      <dsp:txXfrm rot="-10800000">
        <a:off x="0" y="1529953"/>
        <a:ext cx="6096000" cy="542047"/>
      </dsp:txXfrm>
    </dsp:sp>
    <dsp:sp modelId="{685CB94B-609C-4427-AA61-E23D17F140DE}">
      <dsp:nvSpPr>
        <dsp:cNvPr id="0" name=""/>
        <dsp:cNvSpPr/>
      </dsp:nvSpPr>
      <dsp:spPr>
        <a:xfrm>
          <a:off x="0" y="2072001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234</a:t>
          </a:r>
          <a:endParaRPr lang="pl-PL" sz="2700" kern="1200" dirty="0"/>
        </a:p>
      </dsp:txBody>
      <dsp:txXfrm>
        <a:off x="0" y="2072001"/>
        <a:ext cx="3047999" cy="461744"/>
      </dsp:txXfrm>
    </dsp:sp>
    <dsp:sp modelId="{04074B69-31FA-45E5-A7A6-243A93EA9E5D}">
      <dsp:nvSpPr>
        <dsp:cNvPr id="0" name=""/>
        <dsp:cNvSpPr/>
      </dsp:nvSpPr>
      <dsp:spPr>
        <a:xfrm>
          <a:off x="3048000" y="2072001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407</a:t>
          </a:r>
          <a:endParaRPr lang="pl-PL" sz="2700" kern="1200" dirty="0"/>
        </a:p>
      </dsp:txBody>
      <dsp:txXfrm>
        <a:off x="3048000" y="2072001"/>
        <a:ext cx="3047999" cy="461744"/>
      </dsp:txXfrm>
    </dsp:sp>
    <dsp:sp modelId="{67190C39-35AA-4139-A1A4-1CC08160D268}">
      <dsp:nvSpPr>
        <dsp:cNvPr id="0" name=""/>
        <dsp:cNvSpPr/>
      </dsp:nvSpPr>
      <dsp:spPr>
        <a:xfrm rot="10800000">
          <a:off x="0" y="0"/>
          <a:ext cx="6096000" cy="1544296"/>
        </a:xfrm>
        <a:prstGeom prst="upArrowCallout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smtClean="0"/>
            <a:t>PROSUMENT</a:t>
          </a:r>
          <a:endParaRPr lang="pl-PL" sz="1900" kern="1200" dirty="0"/>
        </a:p>
      </dsp:txBody>
      <dsp:txXfrm rot="-10800000">
        <a:off x="0" y="0"/>
        <a:ext cx="6096000" cy="542047"/>
      </dsp:txXfrm>
    </dsp:sp>
    <dsp:sp modelId="{43B30EAF-D865-4AE4-84EE-130D465474DC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 EDTCJA</a:t>
          </a:r>
          <a:endParaRPr lang="pl-PL" sz="2700" kern="1200" dirty="0"/>
        </a:p>
      </dsp:txBody>
      <dsp:txXfrm>
        <a:off x="0" y="542766"/>
        <a:ext cx="3047999" cy="461744"/>
      </dsp:txXfrm>
    </dsp:sp>
    <dsp:sp modelId="{7ECBF547-39A7-499A-AC44-CB16F50434F0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II EDYCJA</a:t>
          </a:r>
          <a:endParaRPr lang="pl-PL" sz="2700" kern="1200" dirty="0"/>
        </a:p>
      </dsp:txBody>
      <dsp:txXfrm>
        <a:off x="3048000" y="542766"/>
        <a:ext cx="3047999" cy="461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0.29337</cdr:x>
      <cdr:y>0.46068</cdr:y>
    </cdr:from>
    <cdr:to>
      <cdr:x>0.4233</cdr:x>
      <cdr:y>0.58471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1788368" y="1872208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dirty="0" smtClean="0"/>
            <a:t>89%</a:t>
          </a:r>
          <a:endParaRPr lang="pl-PL" sz="1800" dirty="0"/>
        </a:p>
      </cdr:txBody>
    </cdr:sp>
  </cdr:relSizeAnchor>
  <cdr:relSizeAnchor xmlns:cdr="http://schemas.openxmlformats.org/drawingml/2006/chartDrawing">
    <cdr:from>
      <cdr:x>0.36424</cdr:x>
      <cdr:y>0.17719</cdr:y>
    </cdr:from>
    <cdr:to>
      <cdr:x>0.44693</cdr:x>
      <cdr:y>0.24806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222041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dirty="0"/>
            <a:t>9</a:t>
          </a:r>
          <a:r>
            <a:rPr lang="pl-PL" sz="1800" dirty="0" smtClean="0"/>
            <a:t>%</a:t>
          </a:r>
          <a:endParaRPr lang="pl-PL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39062-EA98-428C-A2C0-D58360EE2A5C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23960-1084-4437-BB12-A488527C6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25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A53B7-291E-4681-82B2-28BE7C6F185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34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ED08F-3B70-43FC-B507-AD53C03C26C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36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ED08F-3B70-43FC-B507-AD53C03C26C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89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ED08F-3B70-43FC-B507-AD53C03C26C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90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2017-02-27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dawid.olbrys@wfosigw.olsztyn.p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anusz.pabich@wfosigw.olsztyn.pl" TargetMode="External"/><Relationship Id="rId5" Type="http://schemas.openxmlformats.org/officeDocument/2006/relationships/hyperlink" Target="mailto:ewa.doskocz@wfosigw.olsztyn.pl" TargetMode="External"/><Relationship Id="rId4" Type="http://schemas.openxmlformats.org/officeDocument/2006/relationships/hyperlink" Target="mailto:tomasz.koprowiak@wfosigw.olsztyn.p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48680"/>
            <a:ext cx="8229600" cy="4112385"/>
          </a:xfrm>
        </p:spPr>
      </p:pic>
      <p:pic>
        <p:nvPicPr>
          <p:cNvPr id="1026" name="Picture 2" descr="\\FS01\Public\PROSUMENT\Przemek K\Inne\zESTAWIENIE ZNAKÓW DORAD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5805263"/>
            <a:ext cx="6961188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39552" y="3645024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Roboto Condensed Light"/>
                <a:cs typeface="Roboto Condensed Light"/>
              </a:rPr>
              <a:t>Program wsparcia osób  fizycznych EWA</a:t>
            </a:r>
          </a:p>
          <a:p>
            <a:pPr algn="r"/>
            <a:r>
              <a:rPr lang="pl-PL" sz="1600" b="1" dirty="0" smtClean="0">
                <a:latin typeface="Roboto Condensed Light"/>
                <a:cs typeface="Roboto Condensed Light"/>
              </a:rPr>
              <a:t>Sorkwity 27-02-2017</a:t>
            </a:r>
            <a:endParaRPr lang="pl-PL" sz="1600" b="1" dirty="0">
              <a:latin typeface="Roboto Condensed Light"/>
              <a:cs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54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Cel programu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67544" y="1628800"/>
            <a:ext cx="8229600" cy="388843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emisji zanieczyszczeń wprowadzanych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atmosfery poprzez likwidację źródeł niskiej emisji, termomodernizację oraz zwiększenie produkcji energii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ze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źródeł odnawialnych;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Ochrona wód gruntowych i gleby przed zanieczyszczeniami, racjonalne korzystanie z zasobów wodnych;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negatywnego oddziaływania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azbestu;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zanieczyszczeń powietrza poprzez promocję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e-mobilności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Rodzaje przedsięwzięć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07657742"/>
              </p:ext>
            </p:extLst>
          </p:nvPr>
        </p:nvGraphicFramePr>
        <p:xfrm>
          <a:off x="539552" y="119675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Beneficjenci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67544" y="1916832"/>
            <a:ext cx="8229600" cy="298092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Osoby fizyczne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lub grupy osób  posiadające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prawo do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dysponowania budynkiem mieszkalnym zlokalizowanym na terenie województwa warmińsko - mazurskiego. 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Przez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budynek mieszkalny należy rozumieć budynek przeznaczony i wykorzystywany na cele mieszkaniowe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najmniej w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70%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powierzchni całkowitej. </a:t>
            </a:r>
            <a:endPara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1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Alokacja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67544" y="2204864"/>
            <a:ext cx="8229600" cy="276490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lvl="0" indent="0" algn="just">
              <a:lnSpc>
                <a:spcPct val="120000"/>
              </a:lnSpc>
              <a:buNone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Alokacja środków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lata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2017 - 2018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wynosi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000 000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zł</a:t>
            </a:r>
          </a:p>
          <a:p>
            <a:pPr marL="0" lvl="0" indent="0" algn="just">
              <a:buNone/>
            </a:pP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Linia </a:t>
            </a:r>
            <a:r>
              <a:rPr lang="pl-PL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„ENERGIA”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5 000 000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zł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Linia </a:t>
            </a:r>
            <a:r>
              <a:rPr lang="pl-PL" dirty="0" smtClean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„WODA”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5 000 000 zł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Linia </a:t>
            </a:r>
            <a:r>
              <a:rPr lang="pl-PL" dirty="0" smtClean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„ATMOSFERA”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10 000 000 zł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Sposób dofinansowania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95536" y="1340768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just"/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Dofinansowanie w ramach Programu udzielane jest w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formie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pożyczki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z oprocentowaniem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2%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w skali </a:t>
            </a:r>
            <a:r>
              <a:rPr lang="pl-PL" sz="33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roku.</a:t>
            </a:r>
          </a:p>
          <a:p>
            <a:pPr algn="just"/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Minimalny udział własny Beneficjenta wynosi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10%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 lvl="0"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Beneficjent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może otrzymać dofinansowanie w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wysokości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90% kosztów kwalifikowanych przedsięwzięcia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Łączna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wysokość dofinansowania z Funduszu nie może przekroczyć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300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tys. złotych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</a:t>
            </a:r>
            <a:endPara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Możliwość umorzenia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10% wartości udzielonej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pożyczki.</a:t>
            </a:r>
            <a:endParaRPr lang="pl-PL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Maksymalny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okres kredytowania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pożyczki wynosi </a:t>
            </a:r>
            <a:r>
              <a:rPr lang="pl-PL" b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lat</a:t>
            </a:r>
            <a:endParaRPr lang="pl-PL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Maksymalny okres realizacji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przedsięwzięcia od daty zawarcia umowy z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Funduszem wynosi </a:t>
            </a:r>
            <a:r>
              <a:rPr lang="pl-PL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12 miesięcy.</a:t>
            </a: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8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Sposób składania wniosków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39552" y="2348880"/>
            <a:ext cx="8229600" cy="3168352"/>
          </a:xfrm>
          <a:prstGeom prst="rect">
            <a:avLst/>
          </a:prstGeom>
        </p:spPr>
        <p:txBody>
          <a:bodyPr/>
          <a:lstStyle/>
          <a:p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Wnioski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składane wyłącznie elektronicznie.</a:t>
            </a: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Możliwość składania jednego wniosku na kilka zadań jednocześnie.</a:t>
            </a:r>
          </a:p>
          <a:p>
            <a:pPr algn="just"/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Szeroki katalog zabezpieczeń i udokumentowania dochodów.</a:t>
            </a:r>
          </a:p>
          <a:p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m.szadkowski\Desktop\logo_Ewa_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pl-PL" sz="9800" b="1" dirty="0" smtClean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Energia</a:t>
            </a:r>
            <a:endParaRPr lang="pl-PL" sz="6600" b="1" dirty="0">
              <a:solidFill>
                <a:srgbClr val="FF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2050" name="Picture 2" descr="D:\Users\m.szadkowski\Desktop\ew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44239"/>
            <a:ext cx="380610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/>
              <a:t>Zakres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0318" y="2492896"/>
            <a:ext cx="8772162" cy="2337440"/>
          </a:xfrm>
          <a:prstGeom prst="rect">
            <a:avLst/>
          </a:prstGeom>
        </p:spPr>
        <p:txBody>
          <a:bodyPr/>
          <a:lstStyle/>
          <a:p>
            <a:pPr marL="457200" lvl="1" indent="0" algn="just">
              <a:buNone/>
            </a:pPr>
            <a:r>
              <a:rPr lang="pl-PL" sz="2800" b="1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E1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budowa źródeł energii elektrycznej na potrzeby własne;</a:t>
            </a:r>
          </a:p>
          <a:p>
            <a:pPr marL="457200" lvl="1" indent="0" algn="just">
              <a:buNone/>
            </a:pPr>
            <a:r>
              <a:rPr lang="pl-PL" sz="2800" b="1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E2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zakup pojazdów o napędzie elektrycznym;</a:t>
            </a:r>
          </a:p>
          <a:p>
            <a:pPr marL="457200" lvl="1" indent="0" algn="just">
              <a:buNone/>
            </a:pPr>
            <a:r>
              <a:rPr lang="pl-PL" sz="2800" b="1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E3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budowa stacji ładowania pojazdów elektrycznych. </a:t>
            </a:r>
          </a:p>
          <a:p>
            <a:endParaRPr lang="pl-PL" dirty="0"/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/>
              <a:t>Cel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1988840"/>
            <a:ext cx="864096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emisji CO</a:t>
            </a:r>
            <a:r>
              <a:rPr lang="pl-PL" sz="2800" baseline="-25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oraz innych gazów i pyłów poprzez zakup i montaż mikroinstalacji odnawialnych źródeł energii do produkcji energii elektrycznej dla osób fizycznych.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emisji CO</a:t>
            </a:r>
            <a:r>
              <a:rPr lang="pl-PL" sz="2800" baseline="-25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oraz innych gazów i pyłów poprzez zakup pojazdów </a:t>
            </a: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 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napędzie elektrycznym oraz budowy stacji do ładowania</a:t>
            </a: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pl-PL" sz="2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9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Roboto Condensed Light"/>
                <a:cs typeface="Roboto Condensed Light"/>
              </a:rPr>
              <a:t>Wojewódzki Fundusz Ochrony Środowiska i Gospodarki Wodnej w Olsztynie</a:t>
            </a:r>
            <a:endParaRPr lang="pl-PL" sz="3600" dirty="0">
              <a:latin typeface="Roboto Condensed Light"/>
              <a:cs typeface="Roboto Condensed Light"/>
            </a:endParaRPr>
          </a:p>
        </p:txBody>
      </p:sp>
      <p:pic>
        <p:nvPicPr>
          <p:cNvPr id="4" name="Picture 2" descr="\\FS01\Public\PROSUMENT\Przemek K\Inne\zESTAWIENIE ZNAKÓW DORAD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640" y="5733256"/>
            <a:ext cx="6475141" cy="76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067944" y="1600200"/>
            <a:ext cx="461885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300" dirty="0" smtClean="0">
                <a:latin typeface="Roboto Condensed Light"/>
                <a:cs typeface="Roboto Condensed Light"/>
              </a:rPr>
              <a:t>24 lata doświadczenia w finansowaniu projektów z zakresu ochrony środowiska, ochrony przyrody, edukacji ekologicznej.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300" dirty="0" smtClean="0">
                <a:latin typeface="Roboto Condensed Light"/>
                <a:cs typeface="Roboto Condensed Light"/>
              </a:rPr>
              <a:t>Wpieranie samorządów, przedsiębiorców, organizacji pozarządowych i </a:t>
            </a:r>
            <a:r>
              <a:rPr lang="pl-PL" sz="2300" b="1" dirty="0" smtClean="0">
                <a:latin typeface="Roboto Condensed Light"/>
                <a:cs typeface="Roboto Condensed Light"/>
              </a:rPr>
              <a:t>osób fizycznych</a:t>
            </a:r>
            <a:r>
              <a:rPr lang="pl-PL" sz="2300" dirty="0" smtClean="0">
                <a:latin typeface="Roboto Condensed Light"/>
                <a:cs typeface="Roboto Condensed Light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300" dirty="0" smtClean="0">
                <a:latin typeface="Roboto Condensed Light"/>
                <a:cs typeface="Roboto Condensed Light"/>
              </a:rPr>
              <a:t>Wspieranie innowacyjnych technologii i rozwiązań z zakresu ochrony środowiska.</a:t>
            </a:r>
          </a:p>
          <a:p>
            <a:pPr marL="0" indent="0">
              <a:buNone/>
            </a:pPr>
            <a:endParaRPr lang="pl-PL" sz="2300" dirty="0">
              <a:latin typeface="Roboto Condensed Light"/>
              <a:cs typeface="Roboto Condensed Light"/>
            </a:endParaRPr>
          </a:p>
        </p:txBody>
      </p:sp>
      <p:pic>
        <p:nvPicPr>
          <p:cNvPr id="2050" name="Picture 2" descr="D:\Users\p.koniecko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283783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E1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1412776"/>
            <a:ext cx="8640960" cy="1224136"/>
          </a:xfrm>
          <a:prstGeom prst="rect">
            <a:avLst/>
          </a:prstGeo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Systemy fotowoltaiczne o zainstalowanej mocy do 40 kWp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Małe elektrownie wiatrowe </a:t>
            </a:r>
            <a:r>
              <a:rPr lang="pl-PL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 zainstalowanej mocy do 40 kWp</a:t>
            </a:r>
          </a:p>
          <a:p>
            <a:pPr marL="0" indent="0">
              <a:buNone/>
            </a:pP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aphicFrame>
        <p:nvGraphicFramePr>
          <p:cNvPr id="6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372649"/>
              </p:ext>
            </p:extLst>
          </p:nvPr>
        </p:nvGraphicFramePr>
        <p:xfrm>
          <a:off x="478382" y="3933056"/>
          <a:ext cx="7920880" cy="20882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2272"/>
                <a:gridCol w="5818608"/>
              </a:tblGrid>
              <a:tr h="681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Systemy Fotowoltaiczne </a:t>
                      </a:r>
                      <a:endParaRPr lang="pl-PL" sz="14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instalacji o mocy do 40 kW: 5 500 zł/kW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06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Małe elektrownie wiatrowe</a:t>
                      </a:r>
                      <a:endParaRPr lang="pl-PL" sz="14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instalacji o mocy do 10 kW: 10 000 zł/kW,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instalacji o mocy powyżej 10 kW, do 40 kW: 6 000 zł/kW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467544" y="242088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montaż i uruchomienie kompletnej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instalacji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wykonania niezbędnych projektów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Roboty budowlane konieczne do zamontowani instalacji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pomiaru wiatru w miejscu posadowienia turbiny</a:t>
            </a:r>
            <a:endParaRPr lang="pl-PL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8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E2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57200" y="1600201"/>
            <a:ext cx="8229600" cy="233285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fabrycznie nowych pojazdów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napędzie elektrycznym,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szczególności w wersji podstawowej, na użytek własny osób fizycznych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Przez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pojazd elektryczny rozumie się w szczególności samochód, skuter, rower, małą jednostkę pływającą, napędzane wyłącznie energią elektryczną, z zerową emisją CO2</a:t>
            </a:r>
          </a:p>
          <a:p>
            <a:endParaRPr lang="pl-PL" dirty="0"/>
          </a:p>
        </p:txBody>
      </p:sp>
      <p:graphicFrame>
        <p:nvGraphicFramePr>
          <p:cNvPr id="5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239622"/>
              </p:ext>
            </p:extLst>
          </p:nvPr>
        </p:nvGraphicFramePr>
        <p:xfrm>
          <a:off x="539552" y="5085184"/>
          <a:ext cx="8064896" cy="792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0496"/>
                <a:gridCol w="5924400"/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Pojazdy elektryczne 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maksymalny koszt kwalifikowany przeznaczony na zakup pojazdu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</a:b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 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napędzie elektrycznym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150 000 zł</a:t>
                      </a:r>
                      <a:endParaRPr lang="pl-PL" sz="1800" b="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467544" y="400680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zakupu pojazdu;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zakupu akcesoriów niezbędnych do eksploatacji (np. kabel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ładowania).</a:t>
            </a:r>
          </a:p>
        </p:txBody>
      </p:sp>
      <p:pic>
        <p:nvPicPr>
          <p:cNvPr id="7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E3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57200" y="1600201"/>
            <a:ext cx="8229600" cy="1756792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Działania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polegające na zakupie oraz montażu stacji ładowania pojazdów elektrycznych na użytek własny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05412"/>
              </p:ext>
            </p:extLst>
          </p:nvPr>
        </p:nvGraphicFramePr>
        <p:xfrm>
          <a:off x="683568" y="4581128"/>
          <a:ext cx="7920880" cy="115212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2273"/>
                <a:gridCol w="5818607"/>
              </a:tblGrid>
              <a:tr h="1152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Stacje ładowania pojazdów elektrycznych </a:t>
                      </a:r>
                      <a:endParaRPr lang="pl-PL" sz="14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maksymalny koszt kwalifikowany przeznaczony na zakup i montaż stacji ładowania pojazdów elektrycznych do 10 000 zł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00705" y="278092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zakupu stacji ładowania;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zakupu akcesoriów niezbędnych do eksploatacji;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dokumentacji i pozwoleń;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dodatkowe, np. montaż.</a:t>
            </a:r>
          </a:p>
        </p:txBody>
      </p:sp>
      <p:pic>
        <p:nvPicPr>
          <p:cNvPr id="7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8800" b="1" dirty="0" smtClean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Woda</a:t>
            </a:r>
            <a:endParaRPr lang="pl-PL" sz="8800" b="1" dirty="0">
              <a:solidFill>
                <a:srgbClr val="0070C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3074" name="Picture 2" descr="D:\Users\m.szadkowski\Desktop\ew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81309"/>
            <a:ext cx="443754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Cel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1844824"/>
            <a:ext cx="8640960" cy="3474720"/>
          </a:xfrm>
          <a:prstGeom prst="rect">
            <a:avLst/>
          </a:prstGeom>
        </p:spPr>
        <p:txBody>
          <a:bodyPr/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</a:t>
            </a: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rganicznie 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lub uniknięcie emisji zanieczyszczeń do wód </a:t>
            </a: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gleby w tym również budowa systemów małej retencji, budowa studni i ujęć wody na potrzeby bytowe. </a:t>
            </a:r>
            <a:endParaRPr lang="pl-PL" sz="2800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2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Podejmowane działania mają wpływać na poprawę stanu wód i gleby na terenie województwa warmińsko-mazurskiego</a:t>
            </a:r>
            <a:endParaRPr lang="pl-PL" sz="2800" dirty="0" smtClean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2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Program uzupełnia działania gminy w zakresie gospodarki wodno-kanalizacyjnej.</a:t>
            </a:r>
            <a:endParaRPr lang="pl-PL" sz="2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pl-PL" dirty="0"/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6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Zakres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2780928"/>
            <a:ext cx="8640960" cy="2592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pl-PL" sz="2400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W1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budowa, przebudowa i modernizacja indywidualnych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grupowych instalacji kanalizacyjnych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wodociągowych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przyłącza,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oczyszczalnie przydomowe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);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457200" lvl="1" indent="0" algn="just">
              <a:buNone/>
            </a:pPr>
            <a:r>
              <a:rPr lang="pl-PL" sz="2400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W2</a:t>
            </a:r>
            <a:r>
              <a:rPr lang="pl-PL" sz="2400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budowa systemów retencji wody;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457200" lvl="1" indent="0" algn="just">
              <a:buNone/>
            </a:pPr>
            <a:r>
              <a:rPr lang="pl-PL" sz="2400" b="1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W3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budowa studni i ujęć wody na potrzeby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bytowe.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W1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07504" y="2924944"/>
            <a:ext cx="8892480" cy="14401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przydomowe oczyszczalnie </a:t>
            </a: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ścieków  </a:t>
            </a:r>
            <a:r>
              <a:rPr lang="pl-PL" sz="2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 przepustowości </a:t>
            </a: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7,5 m</a:t>
            </a:r>
            <a:r>
              <a:rPr lang="pl-PL" sz="2200" baseline="30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</a:t>
            </a: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/d;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przyłącza wodociągowe;</a:t>
            </a:r>
            <a:endParaRPr lang="pl-PL" sz="2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2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przyłącza kanalizacyjne nie podlegające </a:t>
            </a: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refundacji  ze środków gminy.</a:t>
            </a: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kwalifikowane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23528" y="1340768"/>
            <a:ext cx="8229600" cy="27649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przygotowania dokumentacji technicznej, niezbędnej do realizacji inwestycji, </a:t>
            </a:r>
            <a: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 </a:t>
            </a: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którą wnioskowana jest pożyczka;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zakupu, budowy, instalacji przydomowej biologicznej oczyszczalni ścieków;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zakupu, budowy, instalacji oraz modernizacji sieci wodociągowych </a:t>
            </a:r>
            <a: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19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kanalizacyjnych;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zakupu i montaż materiałów i urządzeń oraz wykonania robót budowlano-montażowych celem przyłączenia obiektów do zbiorowych systemów kanalizacyjnych i wodociągowych.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127260"/>
              </p:ext>
            </p:extLst>
          </p:nvPr>
        </p:nvGraphicFramePr>
        <p:xfrm>
          <a:off x="539552" y="4149080"/>
          <a:ext cx="8136904" cy="18001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9607"/>
                <a:gridCol w="5977297"/>
              </a:tblGrid>
              <a:tr h="929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Przydomowe oczyszczalnie  ścieków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instalacje o przepustowości do 7,5 m</a:t>
                      </a:r>
                      <a:r>
                        <a:rPr lang="pl-PL" sz="14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/d do 15 000 zł.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5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Przyłącza wodne 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10 000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zł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5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Przyłącza kanalizacyjne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20 000 zł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W2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23528" y="1600201"/>
            <a:ext cx="8424936" cy="1180728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rzedsięwzięcia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polegające na budowie systemów do retencji na potrzeby gospodarstwa domowego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85111"/>
              </p:ext>
            </p:extLst>
          </p:nvPr>
        </p:nvGraphicFramePr>
        <p:xfrm>
          <a:off x="496146" y="4437112"/>
          <a:ext cx="8136904" cy="8715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9607"/>
                <a:gridCol w="5977297"/>
              </a:tblGrid>
              <a:tr h="8715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Systemy małej retencji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20 000 zł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467544" y="285293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wykonania projektu;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zakupu i montażu systemu na wody deszczowe;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inne koszty związane z wykonaniem systemów retencji.</a:t>
            </a:r>
          </a:p>
        </p:txBody>
      </p:sp>
      <p:pic>
        <p:nvPicPr>
          <p:cNvPr id="6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W3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23528" y="1600201"/>
            <a:ext cx="8424936" cy="15407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ziałania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polegające na zakupie materiałów, budowie studni oraz ujęć wody niezbędnych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zaspokojenia potrzeb bytowych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634327"/>
              </p:ext>
            </p:extLst>
          </p:nvPr>
        </p:nvGraphicFramePr>
        <p:xfrm>
          <a:off x="611560" y="4869160"/>
          <a:ext cx="7992887" cy="792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21384"/>
                <a:gridCol w="5871503"/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Studnie i ujęcia wody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20 000 zł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562238" y="310380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przygotowania dokumentacji technicznej, niezbędnej do realizacji inwestycji;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zakupu i montażu;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wykonania odwiertów;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inne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związane z wykonaniem ujęcia/studni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osz wykonania SUW</a:t>
            </a:r>
          </a:p>
        </p:txBody>
      </p:sp>
      <p:pic>
        <p:nvPicPr>
          <p:cNvPr id="6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9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  <a14:imgEffect>
                      <a14:brightnessContrast bright="29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732" y="1290663"/>
            <a:ext cx="4742823" cy="379181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415" y="548680"/>
            <a:ext cx="2509158" cy="16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968" y="548680"/>
            <a:ext cx="2435469" cy="157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2" y="3827977"/>
            <a:ext cx="2712553" cy="171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360" y="3789040"/>
            <a:ext cx="2459344" cy="174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75721" y="1909296"/>
            <a:ext cx="6092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Roboto Condensed Light"/>
                <a:cs typeface="Roboto Condensed Light"/>
              </a:rPr>
              <a:t>Prawie </a:t>
            </a:r>
            <a:r>
              <a:rPr lang="pl-PL" sz="3200" b="1" dirty="0">
                <a:solidFill>
                  <a:schemeClr val="bg1"/>
                </a:solidFill>
                <a:latin typeface="Roboto Condensed Light"/>
                <a:cs typeface="Roboto Condensed Light"/>
              </a:rPr>
              <a:t>2 mld zł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Roboto Condensed Light"/>
                <a:cs typeface="Roboto Condensed Light"/>
              </a:rPr>
              <a:t>dla środowiska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Roboto Condensed Light"/>
                <a:cs typeface="Roboto Condensed Light"/>
              </a:rPr>
              <a:t>Warmii i Mazur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Roboto Condensed Light"/>
                <a:cs typeface="Roboto Condensed Light"/>
              </a:rPr>
              <a:t>w perspektywie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Roboto Condensed Light"/>
                <a:cs typeface="Roboto Condensed Light"/>
              </a:rPr>
              <a:t>2007-2013!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12" y="5733256"/>
            <a:ext cx="6962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8800" b="1" dirty="0" smtClean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Atmosfera</a:t>
            </a:r>
            <a:endParaRPr lang="pl-PL" sz="8800" b="1" dirty="0">
              <a:solidFill>
                <a:srgbClr val="00B05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098" name="Picture 2" descr="D:\Users\m.szadkowski\Desktop\ew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360667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108504" cy="7920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Cel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1844824"/>
            <a:ext cx="864096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Walka z niską emisją/smogiem poprzez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montaż odnawialnych źródeł energii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produkcji energii cieplnej dla osób fizycznych.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Ograniczenie emisji CO</a:t>
            </a:r>
            <a:r>
              <a:rPr lang="pl-PL" sz="2400" baseline="-25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do atmosfery i innych gazów i pyłów oraz zwiększenie efektywności energetycznej budynków mieszkalnych poprzez kompleksowe działania termomodernizacyjne.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Zmniejszenie negatywnego oddziaływania na stan powietrza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zdrowie mieszkańców, azbestowych pokryć dachowych i innych materiałów wykonanych z azbestu poprzez ich unieszkodliwianie.</a:t>
            </a:r>
          </a:p>
          <a:p>
            <a:endParaRPr lang="pl-PL" dirty="0"/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Zakres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2204864"/>
            <a:ext cx="8640960" cy="3474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pl-PL" sz="2400" b="1" dirty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A1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budowa, przebudowa, modernizacja indywidualnych źródeł ciepła (likwidacja źródeł niskiej emisji), wykorzystanie odnawialnych źródeł energii do produkcji ciepła lub/i chłodu;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457200" lvl="1" indent="0" algn="just">
              <a:buNone/>
            </a:pPr>
            <a:r>
              <a:rPr lang="pl-PL" sz="2400" b="1" dirty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A2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kompleksowa termomodernizacja budynków mieszkalnych;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457200" lvl="1" indent="0" algn="just">
              <a:buNone/>
            </a:pPr>
            <a:r>
              <a:rPr lang="pl-PL" sz="2400" b="1" dirty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A3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– wymiana pokryć dachowych zawierających azbest.</a:t>
            </a:r>
            <a:endParaRPr lang="pl-PL" sz="4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endParaRPr lang="pl-PL" sz="2000" dirty="0"/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2132856"/>
            <a:ext cx="8640960" cy="2836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ü"/>
            </a:pP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pompy ciepła  – o zainstalowanej mocy do </a:t>
            </a:r>
            <a:r>
              <a:rPr lang="pl-PL" sz="22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100 kW</a:t>
            </a: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źródła ciepła opalane biomasą – o zainstalowanej mocy do 50 kW;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kotły gazowe – sprawność minimum 102 %;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pl-PL" sz="2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przyłączanie do sieci ciepłowniczej zasilanej kotłownią systemową.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332656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A1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3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243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kwalifikowane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95536" y="1052736"/>
            <a:ext cx="8424936" cy="22322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</a:t>
            </a: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emontaż i likwidacja zastępowanego źródła ciepła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montaż i uruchomienie kompletnej instalacji dostosowanej do współpracy z instalacjami odbiorczymi w budynku;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modernizacja 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przyłącza energetycznego lub gazowego (o ile zachodzi taka konieczność);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montaż urządzeń do magazynowania ciepła (w tym zasobniki ciepła);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wykonania niezbędnych projektów technicznych, audytu zapotrzebowania na ciepło oraz dokumentacji do uzyskania pozwoleń administracyjnych (o ile są wymagane);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roboty 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budowlane w obrębie </a:t>
            </a:r>
            <a:r>
              <a:rPr lang="pl-PL" sz="16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pomieszczenia </a:t>
            </a:r>
            <a:r>
              <a:rPr lang="pl-PL" sz="16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źródła ciepła.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45257"/>
              </p:ext>
            </p:extLst>
          </p:nvPr>
        </p:nvGraphicFramePr>
        <p:xfrm>
          <a:off x="395536" y="3429000"/>
          <a:ext cx="8352928" cy="25321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16942"/>
                <a:gridCol w="6135986"/>
              </a:tblGrid>
              <a:tr h="1057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Pompy ciepła  </a:t>
                      </a:r>
                      <a:endParaRPr lang="pl-PL" sz="16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 </a:t>
                      </a:r>
                      <a:endParaRPr lang="pl-PL" sz="16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pomp ciepła typu powietrze/woda dla potrzeb c.o. i c.w.u.: 3 000 zł/kW;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pomp ciepła typu powietrze/woda wyłącznie dla potrzeb c.w.u.: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 zasobnikami c.w.u. zintegrowanymi lub osobnymi o pojemności czynnej od 150 do 250 litrów: 5 000 zł;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 zasobnikami c.w.u. zintegrowanymi lub osobnymi o pojemności czynnej &gt; 250 litrów: 8 000 zł;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pozostałych pomp ciepła dla potrzeb c.o. i c.w.u.: 5 500 zł/kW.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4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Źródła ciepła opalane biomasą </a:t>
                      </a:r>
                      <a:endParaRPr lang="pl-PL" sz="1600" b="1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 </a:t>
                      </a:r>
                      <a:endParaRPr lang="pl-PL" sz="1600" b="1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kotły o załadunku ręcznym – 1 000 zł/kW;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kotły o załadunku automatycznym – 1 600 zł/kW;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Jeżeli projekt instalacji przewiduje montaż zasobnika buforowego wody grzewczej – maksymalny koszt kwalifikowany instalacji powiększa się </a:t>
                      </a:r>
                      <a:r>
                        <a:rPr lang="pl-PL" sz="11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 </a:t>
                      </a: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200 zł/kW.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3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Kotły gazowe</a:t>
                      </a:r>
                      <a:endParaRPr lang="pl-PL" sz="1600" b="1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 </a:t>
                      </a:r>
                      <a:endParaRPr lang="pl-PL" sz="1600" b="1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dla kotłów gazowych kondensacyjnych do 12 000 zł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Przyłączanie do sieci ciepłowniczej</a:t>
                      </a:r>
                      <a:endParaRPr lang="pl-PL" sz="16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wykonanie przyłącza do sieci ciepłowniczej wraz z węzłem cieplnym </a:t>
                      </a:r>
                      <a:r>
                        <a:rPr lang="pl-PL" sz="11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</a:t>
                      </a:r>
                      <a:r>
                        <a:rPr lang="pl-PL" sz="11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10 000 zł</a:t>
                      </a:r>
                      <a:endParaRPr lang="pl-PL" sz="14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A2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2420888"/>
            <a:ext cx="8640960" cy="204482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rzedsięwzięcia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polegające wyłącznie na termomodernizacji budynków mieszkalnych (wymiana okien, ocieplenie ścian zewnętrznych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ocieplanie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dachu, stropu </a:t>
            </a:r>
            <a:r>
              <a:rPr lang="pl-PL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nad </a:t>
            </a: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ogrzewanymi pomieszczeniami, podłogi na gruncie lub stropu nad nieogrzewaną piwnicą/garażem oraz wymiana pokrycia dachowego - eternitowego) </a:t>
            </a: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3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kwalifikowane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67544" y="1412776"/>
            <a:ext cx="8229600" cy="29089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usunięcie i unieszkodliwienie: starego ocieplenia, tynku, azbestowego pokrycia dachowego, demontaż zastępowanych okien, drzwi zewnętrznych, bram garażowych;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wyrobów budowlanych i wykonanie prac związanych z ociepleniem przegród </a:t>
            </a:r>
            <a:r>
              <a:rPr lang="pl-PL" sz="1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/>
            </a:r>
            <a:br>
              <a:rPr lang="pl-PL" sz="1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</a:br>
            <a:r>
              <a:rPr lang="pl-PL" sz="1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</a:t>
            </a: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ścian, stropów, dachu, podłogi);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wyrobów budowlanych i wykonanie prac związanych z warstwą elewacyjną budynku;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</a:t>
            </a: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wyrobów budowlanych i wykonanie prac związanych z pokryciem dachu;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sz="18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i montaż stolarki okiennej, drzwi zewnętrznych i bramy garażowej</a:t>
            </a:r>
            <a:r>
              <a:rPr lang="pl-PL" sz="1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63587"/>
              </p:ext>
            </p:extLst>
          </p:nvPr>
        </p:nvGraphicFramePr>
        <p:xfrm>
          <a:off x="539552" y="4437112"/>
          <a:ext cx="8280920" cy="13908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97831"/>
                <a:gridCol w="6083089"/>
              </a:tblGrid>
              <a:tr h="1390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Termomodernizacja budynków mieszkalnych </a:t>
                      </a:r>
                      <a:endParaRPr lang="pl-PL" sz="16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Ocieplenie ścian zewnętrznych: 150 zł/m</a:t>
                      </a:r>
                      <a:r>
                        <a:rPr lang="pl-PL" sz="12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przegrody;</a:t>
                      </a:r>
                      <a:endParaRPr lang="pl-PL" sz="16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Ocieplenie dachu/stropodachu nad ogrzewanymi pomieszczeniami: </a:t>
                      </a: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150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zł/m</a:t>
                      </a:r>
                      <a:r>
                        <a:rPr lang="pl-PL" sz="12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przegrody </a:t>
                      </a: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/>
                      </a:r>
                      <a:b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</a:b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lub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300 zł/m</a:t>
                      </a:r>
                      <a:r>
                        <a:rPr lang="pl-PL" sz="12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 </a:t>
                      </a: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przegrody</a:t>
                      </a:r>
                      <a:r>
                        <a:rPr lang="pl-PL" sz="1200" baseline="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(dotyczy wymiany dachu);</a:t>
                      </a:r>
                      <a:endParaRPr lang="pl-PL" sz="16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Ocieplenie podłogi na gruncie/stropu nad nieogrzewaną piwnicą: </a:t>
                      </a: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150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zł/m</a:t>
                      </a:r>
                      <a:r>
                        <a:rPr lang="pl-PL" sz="12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przegrody;</a:t>
                      </a:r>
                      <a:endParaRPr lang="pl-PL" sz="16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Wymian okien, drzwi zewnętrznych, bramy garażowej: 600 zł/m</a:t>
                      </a:r>
                      <a:r>
                        <a:rPr lang="pl-PL" sz="12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powierzchni stolarki;</a:t>
                      </a:r>
                      <a:endParaRPr lang="pl-PL" sz="16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Wykonanie audytów energetycznych (przed/po realizacji zadania) </a:t>
                      </a:r>
                      <a:r>
                        <a:rPr lang="pl-PL" sz="12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do </a:t>
                      </a:r>
                      <a:r>
                        <a:rPr lang="pl-PL" sz="12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1000 zł.</a:t>
                      </a:r>
                      <a:endParaRPr lang="pl-PL" sz="16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A3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1520" y="2348880"/>
            <a:ext cx="8640960" cy="2880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ziałania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polegające na demontażu, transporcie </a:t>
            </a:r>
            <a:r>
              <a:rPr lang="pl-PL" sz="2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 </a:t>
            </a:r>
            <a:r>
              <a:rPr lang="pl-PL" sz="2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zabezpieczeniu pokrycia dachowego lub innych wyrobów zawierających azbest. W zakresie działania możliwe jest wykonanie nowego pokrycia dachowego </a:t>
            </a:r>
          </a:p>
        </p:txBody>
      </p:sp>
      <p:pic>
        <p:nvPicPr>
          <p:cNvPr id="4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Koszty kwalifikowane</a:t>
            </a:r>
            <a:endParaRPr lang="pl-PL" sz="48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457200" y="1600201"/>
            <a:ext cx="8229600" cy="254887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wykonania projektu;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demontażu, transportu i unieszkodliwienia wyrobów azbestowych;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zakupu i montażu nowego pokrycia dachowego;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zakup wyrobów budowlanych i wykonanie prac związanych z ociepleniem dachu;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l-PL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koszt wykonania wzmocnienia/wymiany konstrukcji dachu (jeśli bezpośrednio wynika to z wprowadzenia dodatkowych warstw izolacyjnych).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96299"/>
              </p:ext>
            </p:extLst>
          </p:nvPr>
        </p:nvGraphicFramePr>
        <p:xfrm>
          <a:off x="539552" y="4365104"/>
          <a:ext cx="8208912" cy="15121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78719"/>
                <a:gridCol w="6030193"/>
              </a:tblGrid>
              <a:tr h="1512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Unieszkodliwianie azbestu </a:t>
                      </a:r>
                      <a:endParaRPr lang="pl-PL" sz="1800" b="1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Jednostkowy koszt kwalifikowany demontażu, transportu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unieszkodliwiania 1 Mg azbestu nie może przekroczyć kwoty 800 zł;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Ocieplenie dachu/stropodachu nad ogrzewanymi pomieszczeniami: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150 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zł/m</a:t>
                      </a:r>
                      <a:r>
                        <a:rPr lang="pl-PL" sz="14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</a:t>
                      </a:r>
                      <a:r>
                        <a:rPr lang="pl-PL" sz="14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przegrody lub 300 zł/m</a:t>
                      </a:r>
                      <a:r>
                        <a:rPr lang="pl-PL" sz="1400" baseline="30000" dirty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2 </a:t>
                      </a:r>
                      <a:r>
                        <a:rPr lang="pl-PL" sz="14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przegrody</a:t>
                      </a:r>
                      <a:r>
                        <a:rPr lang="pl-PL" sz="1400" baseline="3000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</a:t>
                      </a:r>
                      <a:r>
                        <a:rPr lang="pl-PL" sz="1400" baseline="0" dirty="0" smtClean="0">
                          <a:effectLst/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 (wymiana pokrycia dachowego)</a:t>
                      </a:r>
                      <a:endParaRPr lang="pl-PL" sz="1800" dirty="0">
                        <a:effectLst/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Nowa siedziba </a:t>
            </a:r>
            <a:endParaRPr lang="pl-PL" sz="4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5177095" cy="3475037"/>
          </a:xfrm>
        </p:spPr>
      </p:pic>
      <p:sp>
        <p:nvSpPr>
          <p:cNvPr id="9" name="pole tekstowe 8"/>
          <p:cNvSpPr txBox="1"/>
          <p:nvPr/>
        </p:nvSpPr>
        <p:spPr>
          <a:xfrm>
            <a:off x="6012160" y="3386609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Olsztyn – Stare Miasto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ul. Prosta 20 D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Tel. 89 522 02 05</a:t>
            </a:r>
            <a:endParaRPr lang="pl-PL" sz="2400" b="1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5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m.szadkowski\Desktop\Kinakpziq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8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m.szadkowski\Desktop\localization-icon-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4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25"/>
            <a:ext cx="9144000" cy="6579809"/>
          </a:xfrm>
          <a:prstGeom prst="rect">
            <a:avLst/>
          </a:prstGeom>
        </p:spPr>
      </p:pic>
      <p:pic>
        <p:nvPicPr>
          <p:cNvPr id="10" name="Picture 2" descr="\\FS01\Public\PROSUMENT\Przemek K\Inne\zESTAWIENIE ZNAKÓW DORAD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47263"/>
            <a:ext cx="5148064" cy="60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652120" y="4616134"/>
            <a:ext cx="349188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 smtClean="0"/>
          </a:p>
          <a:p>
            <a:r>
              <a:rPr lang="pl-PL" sz="1100" b="1" dirty="0" smtClean="0"/>
              <a:t>Tomasz Koprowiak (koordynator) </a:t>
            </a:r>
            <a:r>
              <a:rPr lang="pl-PL" sz="1100" dirty="0" smtClean="0"/>
              <a:t>– 89 522 02 79, </a:t>
            </a:r>
            <a:br>
              <a:rPr lang="pl-PL" sz="1100" dirty="0" smtClean="0"/>
            </a:br>
            <a:r>
              <a:rPr lang="pl-PL" sz="1100" dirty="0" smtClean="0"/>
              <a:t>kom. 512 843 770, </a:t>
            </a:r>
            <a:r>
              <a:rPr lang="pl-PL" sz="1100" dirty="0" smtClean="0">
                <a:hlinkClick r:id="rId4"/>
              </a:rPr>
              <a:t>tomasz.koprowiak@wfosigw.olsztyn.pl</a:t>
            </a:r>
            <a:endParaRPr lang="pl-PL" sz="1100" dirty="0" smtClean="0"/>
          </a:p>
          <a:p>
            <a:endParaRPr lang="pl-PL" sz="1100" dirty="0" smtClean="0"/>
          </a:p>
          <a:p>
            <a:r>
              <a:rPr lang="pl-PL" sz="1100" b="1" dirty="0" smtClean="0"/>
              <a:t>Ewa Doskocz </a:t>
            </a:r>
            <a:r>
              <a:rPr lang="pl-PL" sz="1100" dirty="0" smtClean="0"/>
              <a:t>– 89 522 02 77, </a:t>
            </a:r>
            <a:br>
              <a:rPr lang="pl-PL" sz="1100" dirty="0" smtClean="0"/>
            </a:br>
            <a:r>
              <a:rPr lang="pl-PL" sz="1100" dirty="0" smtClean="0"/>
              <a:t>kom. 512 843 778, </a:t>
            </a:r>
            <a:r>
              <a:rPr lang="pl-PL" sz="1100" dirty="0" smtClean="0">
                <a:hlinkClick r:id="rId5"/>
              </a:rPr>
              <a:t>ewa.doskocz@wfosigw.olsztyn.pl</a:t>
            </a:r>
            <a:endParaRPr lang="pl-PL" sz="1100" dirty="0" smtClean="0"/>
          </a:p>
          <a:p>
            <a:endParaRPr lang="pl-PL" sz="1100" dirty="0" smtClean="0"/>
          </a:p>
          <a:p>
            <a:r>
              <a:rPr lang="pl-PL" sz="1100" b="1" dirty="0" smtClean="0"/>
              <a:t>Janusz Pabich </a:t>
            </a:r>
            <a:r>
              <a:rPr lang="pl-PL" sz="1100" dirty="0" smtClean="0"/>
              <a:t>– 89 522 02 08, </a:t>
            </a:r>
            <a:br>
              <a:rPr lang="pl-PL" sz="1100" dirty="0" smtClean="0"/>
            </a:br>
            <a:r>
              <a:rPr lang="pl-PL" sz="1100" dirty="0" smtClean="0"/>
              <a:t>kom. 512 843 768, </a:t>
            </a:r>
            <a:r>
              <a:rPr lang="pl-PL" sz="1100" dirty="0" smtClean="0">
                <a:hlinkClick r:id="rId6"/>
              </a:rPr>
              <a:t>janusz.pabich@wfosigw.olsztyn.pl</a:t>
            </a:r>
            <a:endParaRPr lang="pl-PL" sz="1100" dirty="0" smtClean="0"/>
          </a:p>
          <a:p>
            <a:endParaRPr lang="pl-PL" sz="1100" dirty="0" smtClean="0"/>
          </a:p>
          <a:p>
            <a:r>
              <a:rPr lang="pl-PL" sz="1100" b="1" dirty="0" smtClean="0"/>
              <a:t>Dawid Olbryś </a:t>
            </a:r>
            <a:r>
              <a:rPr lang="pl-PL" sz="1100" dirty="0" smtClean="0"/>
              <a:t>– 89 522 02 87, </a:t>
            </a:r>
            <a:br>
              <a:rPr lang="pl-PL" sz="1100" dirty="0" smtClean="0"/>
            </a:br>
            <a:r>
              <a:rPr lang="pl-PL" sz="1100" dirty="0" smtClean="0"/>
              <a:t>kom. 512 843 783, </a:t>
            </a:r>
            <a:r>
              <a:rPr lang="pl-PL" sz="1100" dirty="0" smtClean="0">
                <a:hlinkClick r:id="rId7"/>
              </a:rPr>
              <a:t>dawid.olbrys@wfosigw.olsztyn.pl</a:t>
            </a:r>
            <a:endParaRPr lang="pl-PL" sz="1100" dirty="0" smtClean="0"/>
          </a:p>
          <a:p>
            <a:endParaRPr lang="pl-PL" sz="1100" dirty="0" smtClean="0"/>
          </a:p>
          <a:p>
            <a:endParaRPr lang="pl-PL" sz="1100" dirty="0"/>
          </a:p>
        </p:txBody>
      </p:sp>
      <p:sp>
        <p:nvSpPr>
          <p:cNvPr id="6" name="Prostokąt 5"/>
          <p:cNvSpPr/>
          <p:nvPr/>
        </p:nvSpPr>
        <p:spPr>
          <a:xfrm>
            <a:off x="5436096" y="4869160"/>
            <a:ext cx="216024" cy="21602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436096" y="5373216"/>
            <a:ext cx="216024" cy="21602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5436096" y="587687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5436096" y="6343054"/>
            <a:ext cx="216024" cy="2160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007604" y="26064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B05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Zasięg działania Doradców Energetycznych</a:t>
            </a:r>
            <a:endParaRPr lang="pl-PL" sz="2400" dirty="0">
              <a:solidFill>
                <a:srgbClr val="00B05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9845" y="1052736"/>
            <a:ext cx="8364306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pl-PL" sz="4000" b="1" i="1" dirty="0" smtClean="0">
                <a:solidFill>
                  <a:srgbClr val="002060"/>
                </a:solidFill>
              </a:rPr>
              <a:t>dziękuję za uwagę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Janusz Pabich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Przemysław Budzyński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doradca energetyczny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 tel. (89) 5220208 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tel. kom. 512 843 770</a:t>
            </a:r>
          </a:p>
          <a:p>
            <a:pPr algn="ctr">
              <a:spcBef>
                <a:spcPct val="50000"/>
              </a:spcBef>
            </a:pPr>
            <a:r>
              <a:rPr kumimoji="0" lang="pl-PL" sz="2800" b="1" dirty="0" smtClean="0">
                <a:solidFill>
                  <a:srgbClr val="002060"/>
                </a:solidFill>
              </a:rPr>
              <a:t>j.pabich@wfosigw.olsztyn.pl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2877043" y="411185"/>
            <a:ext cx="3389915" cy="449518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1" y="5877272"/>
            <a:ext cx="6962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1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7030A0"/>
                </a:solidFill>
              </a:rPr>
              <a:t>Prosument </a:t>
            </a:r>
            <a:r>
              <a:rPr lang="pl-PL" sz="3200" b="1" dirty="0" smtClean="0">
                <a:solidFill>
                  <a:srgbClr val="7030A0"/>
                </a:solidFill>
              </a:rPr>
              <a:t>– zakup </a:t>
            </a:r>
            <a:r>
              <a:rPr lang="pl-PL" sz="3200" b="1" dirty="0">
                <a:solidFill>
                  <a:srgbClr val="7030A0"/>
                </a:solidFill>
              </a:rPr>
              <a:t>i montaż </a:t>
            </a:r>
            <a:r>
              <a:rPr lang="pl-PL" sz="3200" b="1" dirty="0" err="1">
                <a:solidFill>
                  <a:srgbClr val="7030A0"/>
                </a:solidFill>
              </a:rPr>
              <a:t>mikroinstalacji</a:t>
            </a:r>
            <a:r>
              <a:rPr lang="pl-PL" sz="3200" b="1" dirty="0">
                <a:solidFill>
                  <a:srgbClr val="7030A0"/>
                </a:solidFill>
              </a:rPr>
              <a:t> OZE </a:t>
            </a:r>
            <a:endParaRPr lang="pl-PL" sz="32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1" y="5877272"/>
            <a:ext cx="6962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 bwMode="auto">
          <a:xfrm>
            <a:off x="0" y="1242542"/>
            <a:ext cx="9144000" cy="445024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Ins="108000" anchor="ctr"/>
          <a:lstStyle/>
          <a:p>
            <a:pPr marL="266700">
              <a:defRPr/>
            </a:pPr>
            <a:r>
              <a:rPr lang="pl-PL" sz="1600" b="1" dirty="0" smtClean="0">
                <a:solidFill>
                  <a:prstClr val="black"/>
                </a:solidFill>
              </a:rPr>
              <a:t>Rodzaje przedsięwzięć</a:t>
            </a:r>
          </a:p>
          <a:p>
            <a:pPr marL="266700">
              <a:defRPr/>
            </a:pPr>
            <a:endParaRPr lang="pl-PL" sz="1600" b="1" dirty="0" smtClean="0">
              <a:solidFill>
                <a:prstClr val="black"/>
              </a:solidFill>
            </a:endParaRPr>
          </a:p>
          <a:p>
            <a:pPr marL="609600" indent="-342900">
              <a:buFontTx/>
              <a:buAutoNum type="arabicPeriod"/>
              <a:defRPr/>
            </a:pPr>
            <a:r>
              <a:rPr lang="pl-PL" sz="1600" dirty="0" smtClean="0">
                <a:solidFill>
                  <a:prstClr val="black"/>
                </a:solidFill>
              </a:rPr>
              <a:t>Zakup i montaż małych lub </a:t>
            </a:r>
            <a:r>
              <a:rPr lang="pl-PL" sz="1600" dirty="0" err="1" smtClean="0">
                <a:solidFill>
                  <a:prstClr val="black"/>
                </a:solidFill>
              </a:rPr>
              <a:t>mikroinstalacji</a:t>
            </a:r>
            <a:r>
              <a:rPr lang="pl-PL" sz="1600" dirty="0" smtClean="0">
                <a:solidFill>
                  <a:prstClr val="black"/>
                </a:solidFill>
              </a:rPr>
              <a:t> OZE</a:t>
            </a:r>
          </a:p>
          <a:p>
            <a:pPr marL="609600" indent="-342900">
              <a:buFontTx/>
              <a:buAutoNum type="arabicPeriod"/>
              <a:defRPr/>
            </a:pPr>
            <a:endParaRPr lang="pl-PL" sz="900" dirty="0" smtClean="0">
              <a:solidFill>
                <a:prstClr val="black"/>
              </a:solidFill>
            </a:endParaRPr>
          </a:p>
          <a:p>
            <a:pPr marL="609600" indent="-342900">
              <a:buFontTx/>
              <a:buAutoNum type="arabicPeriod"/>
              <a:defRPr/>
            </a:pPr>
            <a:r>
              <a:rPr lang="pl-PL" sz="1600" dirty="0" smtClean="0">
                <a:solidFill>
                  <a:prstClr val="black"/>
                </a:solidFill>
              </a:rPr>
              <a:t>Instalacje do produkcji energii elektrycznej lub </a:t>
            </a:r>
            <a:r>
              <a:rPr lang="pl-PL" sz="1600" dirty="0">
                <a:solidFill>
                  <a:prstClr val="black"/>
                </a:solidFill>
              </a:rPr>
              <a:t>ciepła przeznaczone dla budynków </a:t>
            </a:r>
            <a:r>
              <a:rPr lang="pl-PL" sz="1600" dirty="0" smtClean="0">
                <a:solidFill>
                  <a:prstClr val="black"/>
                </a:solidFill>
              </a:rPr>
              <a:t>mieszkalnych</a:t>
            </a:r>
            <a:r>
              <a:rPr lang="pl-PL" sz="1600" dirty="0">
                <a:solidFill>
                  <a:prstClr val="black"/>
                </a:solidFill>
              </a:rPr>
              <a:t>: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266700">
              <a:defRPr/>
            </a:pPr>
            <a:endParaRPr lang="pl-PL" sz="1600" dirty="0" smtClean="0">
              <a:solidFill>
                <a:prstClr val="black"/>
              </a:solidFill>
            </a:endParaRP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źródła ciepła opalane biomasą – do 300 </a:t>
            </a:r>
            <a:r>
              <a:rPr lang="pl-PL" sz="1600" dirty="0" err="1" smtClean="0">
                <a:solidFill>
                  <a:prstClr val="black"/>
                </a:solidFill>
              </a:rPr>
              <a:t>kWt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pompy ciepła - do 300 </a:t>
            </a:r>
            <a:r>
              <a:rPr lang="pl-PL" sz="1600" dirty="0" err="1" smtClean="0">
                <a:solidFill>
                  <a:prstClr val="black"/>
                </a:solidFill>
              </a:rPr>
              <a:t>kWt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kolektory słoneczne - do 300 </a:t>
            </a:r>
            <a:r>
              <a:rPr lang="pl-PL" sz="1600" dirty="0" err="1" smtClean="0">
                <a:solidFill>
                  <a:prstClr val="black"/>
                </a:solidFill>
              </a:rPr>
              <a:t>kWt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systemy fotowoltaiczne - do 40kWp</a:t>
            </a: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małe elektrownie wiatrowe - do 40kWe</a:t>
            </a:r>
          </a:p>
          <a:p>
            <a:pPr marL="896938" indent="-269875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</a:rPr>
              <a:t>mikrokogeneracja - do 40 </a:t>
            </a:r>
            <a:r>
              <a:rPr lang="pl-PL" sz="1600" dirty="0" err="1" smtClean="0">
                <a:solidFill>
                  <a:prstClr val="black"/>
                </a:solidFill>
              </a:rPr>
              <a:t>kWe</a:t>
            </a:r>
            <a:endParaRPr lang="pl-PL" sz="1600" dirty="0" smtClean="0">
              <a:solidFill>
                <a:prstClr val="black"/>
              </a:solidFill>
            </a:endParaRPr>
          </a:p>
          <a:p>
            <a:pPr marL="896938" indent="-269875"/>
            <a:endParaRPr lang="pl-PL" sz="900" strike="sngStrike" dirty="0" smtClean="0">
              <a:solidFill>
                <a:prstClr val="black"/>
              </a:solidFill>
            </a:endParaRPr>
          </a:p>
        </p:txBody>
      </p:sp>
      <p:pic>
        <p:nvPicPr>
          <p:cNvPr id="7" name="Picture 2" descr="D:\MONIKA\LOGA\PROSUMENT\PROSUMENT - LOGO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2"/>
            <a:ext cx="1603344" cy="1512170"/>
          </a:xfrm>
          <a:prstGeom prst="rect">
            <a:avLst/>
          </a:prstGeom>
          <a:noFill/>
        </p:spPr>
      </p:pic>
      <p:pic>
        <p:nvPicPr>
          <p:cNvPr id="8" name="Picture 2" descr="http://obrazki.elektroda.pl/2965880000_1305289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488416"/>
            <a:ext cx="2491561" cy="173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2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61850"/>
            <a:ext cx="1524000" cy="141427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115616" y="385531"/>
            <a:ext cx="698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PROSUMENT na Warmii i Mazurach</a:t>
            </a: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7176646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5844727"/>
            <a:ext cx="648383" cy="87850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57" y="5844727"/>
            <a:ext cx="645052" cy="8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54" y="3725201"/>
            <a:ext cx="2304256" cy="168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31" y="4646829"/>
            <a:ext cx="1726227" cy="18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1153"/>
            <a:ext cx="8786095" cy="530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899592" y="1700808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e</a:t>
            </a:r>
            <a:r>
              <a:rPr lang="pl-PL" sz="1000" b="1" dirty="0" smtClean="0"/>
              <a:t>lbląski</a:t>
            </a:r>
          </a:p>
          <a:p>
            <a:pPr algn="ctr"/>
            <a:r>
              <a:rPr lang="pl-PL" sz="1000" b="1" dirty="0" smtClean="0"/>
              <a:t>15 instalacji</a:t>
            </a:r>
          </a:p>
          <a:p>
            <a:pPr algn="ctr"/>
            <a:r>
              <a:rPr lang="pl-PL" sz="1000" b="1" dirty="0" smtClean="0"/>
              <a:t>746.914,01zł</a:t>
            </a:r>
            <a:endParaRPr lang="pl-PL" sz="10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89084" y="692696"/>
            <a:ext cx="882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 smtClean="0"/>
              <a:t>braniewski </a:t>
            </a:r>
          </a:p>
          <a:p>
            <a:pPr algn="ctr"/>
            <a:r>
              <a:rPr lang="pl-PL" sz="1000" b="1" dirty="0" smtClean="0"/>
              <a:t>8 instalacji</a:t>
            </a:r>
          </a:p>
          <a:p>
            <a:pPr algn="ctr"/>
            <a:r>
              <a:rPr lang="pl-PL" sz="1000" b="1" dirty="0" smtClean="0"/>
              <a:t>238.880,98zł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275856" y="1430479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l</a:t>
            </a:r>
            <a:r>
              <a:rPr lang="pl-PL" sz="1000" b="1" dirty="0" smtClean="0"/>
              <a:t>idzbarski</a:t>
            </a:r>
          </a:p>
          <a:p>
            <a:pPr algn="ctr"/>
            <a:r>
              <a:rPr lang="pl-PL" sz="1000" b="1" dirty="0" smtClean="0"/>
              <a:t>9 instalacji</a:t>
            </a:r>
          </a:p>
          <a:p>
            <a:pPr algn="ctr"/>
            <a:r>
              <a:rPr lang="pl-PL" sz="1000" b="1" dirty="0" smtClean="0"/>
              <a:t>417.524,50zł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708311" y="787685"/>
            <a:ext cx="972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b</a:t>
            </a:r>
            <a:r>
              <a:rPr lang="pl-PL" sz="1000" b="1" dirty="0" smtClean="0"/>
              <a:t>artoszycki</a:t>
            </a:r>
          </a:p>
          <a:p>
            <a:pPr algn="ctr"/>
            <a:r>
              <a:rPr lang="pl-PL" sz="1000" b="1" dirty="0" smtClean="0"/>
              <a:t>4  instalacja</a:t>
            </a:r>
          </a:p>
          <a:p>
            <a:pPr algn="ctr"/>
            <a:r>
              <a:rPr lang="pl-PL" sz="1000" b="1" dirty="0" smtClean="0"/>
              <a:t>169.050,00zł</a:t>
            </a:r>
            <a:endParaRPr lang="pl-PL" sz="10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763688" y="2708920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o</a:t>
            </a:r>
            <a:r>
              <a:rPr lang="pl-PL" sz="1000" b="1" dirty="0" smtClean="0"/>
              <a:t>stródzki</a:t>
            </a:r>
          </a:p>
          <a:p>
            <a:pPr algn="ctr"/>
            <a:r>
              <a:rPr lang="pl-PL" sz="1000" b="1" dirty="0" smtClean="0"/>
              <a:t>22 instalacji</a:t>
            </a:r>
          </a:p>
          <a:p>
            <a:pPr algn="ctr"/>
            <a:r>
              <a:rPr lang="pl-PL" sz="1000" b="1" dirty="0" smtClean="0"/>
              <a:t>803.162,73zł</a:t>
            </a:r>
            <a:endParaRPr lang="pl-PL" sz="10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42499" y="3140968"/>
            <a:ext cx="989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i</a:t>
            </a:r>
            <a:r>
              <a:rPr lang="pl-PL" sz="1000" b="1" dirty="0" smtClean="0"/>
              <a:t>ławski</a:t>
            </a:r>
          </a:p>
          <a:p>
            <a:pPr algn="ctr"/>
            <a:r>
              <a:rPr lang="pl-PL" sz="1000" b="1" dirty="0" smtClean="0"/>
              <a:t>23  instalacji</a:t>
            </a:r>
          </a:p>
          <a:p>
            <a:pPr algn="ctr"/>
            <a:r>
              <a:rPr lang="pl-PL" sz="1000" b="1" dirty="0" smtClean="0"/>
              <a:t>282.092,93zł</a:t>
            </a:r>
            <a:endParaRPr lang="pl-PL" sz="10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32040" y="1341683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k</a:t>
            </a:r>
            <a:r>
              <a:rPr lang="pl-PL" sz="1000" b="1" dirty="0" smtClean="0"/>
              <a:t>ętrzyński</a:t>
            </a:r>
          </a:p>
          <a:p>
            <a:pPr algn="ctr"/>
            <a:r>
              <a:rPr lang="pl-PL" sz="1000" b="1" dirty="0"/>
              <a:t>7</a:t>
            </a:r>
            <a:r>
              <a:rPr lang="pl-PL" sz="1000" b="1" dirty="0" smtClean="0"/>
              <a:t> instalacje</a:t>
            </a:r>
          </a:p>
          <a:p>
            <a:pPr algn="ctr"/>
            <a:r>
              <a:rPr lang="pl-PL" sz="1000" b="1" dirty="0" smtClean="0"/>
              <a:t>468.432,00zł</a:t>
            </a:r>
            <a:endParaRPr lang="pl-PL" sz="1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932040" y="2586970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m</a:t>
            </a:r>
            <a:r>
              <a:rPr lang="pl-PL" sz="1000" b="1" dirty="0" smtClean="0"/>
              <a:t>rągowski</a:t>
            </a:r>
          </a:p>
          <a:p>
            <a:pPr algn="ctr"/>
            <a:r>
              <a:rPr lang="pl-PL" sz="1000" b="1" dirty="0" smtClean="0"/>
              <a:t>18 instalacji</a:t>
            </a:r>
          </a:p>
          <a:p>
            <a:pPr algn="ctr"/>
            <a:r>
              <a:rPr lang="pl-PL" sz="1000" b="1" dirty="0" smtClean="0"/>
              <a:t>754.648,94zł</a:t>
            </a:r>
            <a:endParaRPr lang="pl-PL" sz="10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6084168" y="981956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w</a:t>
            </a:r>
            <a:r>
              <a:rPr lang="pl-PL" sz="1000" b="1" dirty="0" smtClean="0"/>
              <a:t>ęgorzewski</a:t>
            </a:r>
          </a:p>
          <a:p>
            <a:pPr algn="ctr"/>
            <a:r>
              <a:rPr lang="pl-PL" sz="1000" b="1" dirty="0" smtClean="0"/>
              <a:t>5 instalacji</a:t>
            </a:r>
          </a:p>
          <a:p>
            <a:pPr algn="ctr"/>
            <a:r>
              <a:rPr lang="pl-PL" sz="1000" b="1" dirty="0" smtClean="0"/>
              <a:t>225.005,74zł</a:t>
            </a:r>
            <a:endParaRPr lang="pl-PL" sz="10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7236296" y="808474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g</a:t>
            </a:r>
            <a:r>
              <a:rPr lang="pl-PL" sz="1000" b="1" dirty="0" smtClean="0"/>
              <a:t>ołdapski</a:t>
            </a:r>
          </a:p>
          <a:p>
            <a:pPr algn="ctr"/>
            <a:r>
              <a:rPr lang="pl-PL" sz="1000" b="1" dirty="0" smtClean="0"/>
              <a:t>6 instalacji</a:t>
            </a:r>
          </a:p>
          <a:p>
            <a:pPr algn="ctr"/>
            <a:r>
              <a:rPr lang="pl-PL" sz="1000" b="1" dirty="0" smtClean="0"/>
              <a:t>412.000,00zł</a:t>
            </a:r>
            <a:endParaRPr lang="pl-PL" sz="10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940152" y="1895681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 smtClean="0"/>
              <a:t>giżycki</a:t>
            </a:r>
          </a:p>
          <a:p>
            <a:pPr algn="ctr"/>
            <a:r>
              <a:rPr lang="pl-PL" sz="1000" b="1" dirty="0" smtClean="0"/>
              <a:t>7  instalacji</a:t>
            </a:r>
          </a:p>
          <a:p>
            <a:pPr algn="ctr"/>
            <a:r>
              <a:rPr lang="pl-PL" sz="1000" b="1" dirty="0" smtClean="0"/>
              <a:t>371.397,23zł</a:t>
            </a:r>
            <a:endParaRPr lang="pl-PL" sz="10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7524328" y="1686000"/>
            <a:ext cx="86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o</a:t>
            </a:r>
            <a:r>
              <a:rPr lang="pl-PL" sz="1000" b="1" dirty="0" smtClean="0"/>
              <a:t>lecki</a:t>
            </a:r>
          </a:p>
          <a:p>
            <a:pPr algn="ctr"/>
            <a:r>
              <a:rPr lang="pl-PL" sz="1000" b="1" dirty="0" smtClean="0"/>
              <a:t>3 instalacje</a:t>
            </a:r>
          </a:p>
          <a:p>
            <a:pPr algn="ctr"/>
            <a:r>
              <a:rPr lang="pl-PL" sz="1000" b="1" dirty="0" smtClean="0"/>
              <a:t>165.447,00zł</a:t>
            </a:r>
            <a:endParaRPr lang="pl-PL" sz="10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7380312" y="2449679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e</a:t>
            </a:r>
            <a:r>
              <a:rPr lang="pl-PL" sz="1000" b="1" dirty="0" smtClean="0"/>
              <a:t>łcki</a:t>
            </a:r>
          </a:p>
          <a:p>
            <a:pPr algn="ctr"/>
            <a:r>
              <a:rPr lang="pl-PL" sz="1000" b="1" dirty="0" smtClean="0"/>
              <a:t>5 instalacji</a:t>
            </a:r>
          </a:p>
          <a:p>
            <a:pPr algn="ctr"/>
            <a:r>
              <a:rPr lang="pl-PL" sz="1000" b="1" dirty="0" smtClean="0"/>
              <a:t>180.650,00zł</a:t>
            </a:r>
            <a:endParaRPr lang="pl-PL" sz="10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084168" y="3140968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p</a:t>
            </a:r>
            <a:r>
              <a:rPr lang="pl-PL" sz="1000" b="1" dirty="0" smtClean="0"/>
              <a:t>iski</a:t>
            </a:r>
          </a:p>
          <a:p>
            <a:pPr algn="ctr"/>
            <a:r>
              <a:rPr lang="pl-PL" sz="1000" b="1" dirty="0"/>
              <a:t>7</a:t>
            </a:r>
            <a:r>
              <a:rPr lang="pl-PL" sz="1000" b="1" dirty="0" smtClean="0"/>
              <a:t> instalacji</a:t>
            </a:r>
          </a:p>
          <a:p>
            <a:pPr algn="ctr"/>
            <a:r>
              <a:rPr lang="pl-PL" sz="1000" b="1" dirty="0" smtClean="0"/>
              <a:t>258.394,21zł</a:t>
            </a:r>
            <a:endParaRPr lang="pl-PL" sz="1000" b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4113709" y="3501008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s</a:t>
            </a:r>
            <a:r>
              <a:rPr lang="pl-PL" sz="1000" b="1" dirty="0" smtClean="0"/>
              <a:t>zczycieński</a:t>
            </a:r>
          </a:p>
          <a:p>
            <a:pPr algn="ctr"/>
            <a:r>
              <a:rPr lang="pl-PL" sz="1000" b="1" dirty="0" smtClean="0"/>
              <a:t>53 instalacje</a:t>
            </a:r>
          </a:p>
          <a:p>
            <a:pPr algn="ctr"/>
            <a:r>
              <a:rPr lang="pl-PL" sz="1000" b="1" dirty="0" smtClean="0"/>
              <a:t>2.088.156,75zł</a:t>
            </a:r>
            <a:endParaRPr lang="pl-PL" sz="1000" b="1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3707904" y="2309971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o</a:t>
            </a:r>
            <a:r>
              <a:rPr lang="pl-PL" sz="1000" b="1" dirty="0" smtClean="0"/>
              <a:t>lsztyński</a:t>
            </a:r>
          </a:p>
          <a:p>
            <a:pPr algn="ctr"/>
            <a:r>
              <a:rPr lang="pl-PL" sz="1000" b="1" dirty="0" smtClean="0"/>
              <a:t>129  instalacje</a:t>
            </a:r>
          </a:p>
          <a:p>
            <a:pPr algn="ctr"/>
            <a:r>
              <a:rPr lang="pl-PL" sz="1000" b="1" dirty="0" smtClean="0"/>
              <a:t>4.897.717,69zł</a:t>
            </a:r>
            <a:endParaRPr lang="pl-PL" sz="10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2961581" y="4293096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n</a:t>
            </a:r>
            <a:r>
              <a:rPr lang="pl-PL" sz="1000" b="1" dirty="0" smtClean="0"/>
              <a:t>idzicki</a:t>
            </a:r>
          </a:p>
          <a:p>
            <a:pPr algn="ctr"/>
            <a:r>
              <a:rPr lang="pl-PL" sz="1000" b="1" dirty="0" smtClean="0"/>
              <a:t>8  instalacji</a:t>
            </a:r>
          </a:p>
          <a:p>
            <a:pPr algn="ctr"/>
            <a:r>
              <a:rPr lang="pl-PL" sz="1000" b="1" dirty="0" smtClean="0"/>
              <a:t>262.649,20zł</a:t>
            </a:r>
            <a:endParaRPr lang="pl-PL" sz="1000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1890714" y="4653136"/>
            <a:ext cx="981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 smtClean="0"/>
              <a:t>działdowski</a:t>
            </a:r>
          </a:p>
          <a:p>
            <a:pPr algn="ctr"/>
            <a:r>
              <a:rPr lang="pl-PL" sz="1000" b="1" dirty="0" smtClean="0"/>
              <a:t>3  instalacje</a:t>
            </a:r>
          </a:p>
          <a:p>
            <a:pPr algn="ctr"/>
            <a:r>
              <a:rPr lang="pl-PL" sz="1000" b="1" dirty="0" smtClean="0"/>
              <a:t>92.144,00zł</a:t>
            </a:r>
            <a:endParaRPr lang="pl-PL" sz="1000" b="1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677029" y="4055006"/>
            <a:ext cx="1309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n</a:t>
            </a:r>
            <a:r>
              <a:rPr lang="pl-PL" sz="1000" b="1" dirty="0" smtClean="0"/>
              <a:t>owomiejski</a:t>
            </a:r>
          </a:p>
          <a:p>
            <a:pPr algn="ctr"/>
            <a:r>
              <a:rPr lang="pl-PL" sz="1000" b="1" dirty="0" smtClean="0"/>
              <a:t>5 instalacji</a:t>
            </a:r>
          </a:p>
          <a:p>
            <a:pPr algn="ctr"/>
            <a:r>
              <a:rPr lang="pl-PL" sz="1000" b="1" dirty="0" smtClean="0"/>
              <a:t>218.308,67zł</a:t>
            </a:r>
            <a:endParaRPr lang="pl-PL" sz="1000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7380312" y="4332005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m</a:t>
            </a:r>
            <a:r>
              <a:rPr lang="pl-PL" sz="1000" b="1" dirty="0" smtClean="0"/>
              <a:t>iasto Olsztyn</a:t>
            </a:r>
          </a:p>
          <a:p>
            <a:pPr algn="ctr"/>
            <a:r>
              <a:rPr lang="pl-PL" sz="1000" b="1" dirty="0" smtClean="0"/>
              <a:t>41 instalacji</a:t>
            </a:r>
          </a:p>
          <a:p>
            <a:pPr algn="ctr"/>
            <a:r>
              <a:rPr lang="pl-PL" sz="1000" b="1" dirty="0" smtClean="0"/>
              <a:t>1.268.492,17zł</a:t>
            </a:r>
            <a:endParaRPr lang="pl-PL" sz="1000" b="1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5238074" y="5414988"/>
            <a:ext cx="1260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/>
              <a:t>m</a:t>
            </a:r>
            <a:r>
              <a:rPr lang="pl-PL" sz="1000" b="1" dirty="0" smtClean="0"/>
              <a:t>iasto Elbląg</a:t>
            </a:r>
          </a:p>
          <a:p>
            <a:pPr algn="ctr"/>
            <a:r>
              <a:rPr lang="pl-PL" sz="1000" b="1" dirty="0" smtClean="0"/>
              <a:t>8 instalacji</a:t>
            </a:r>
          </a:p>
          <a:p>
            <a:pPr algn="ctr"/>
            <a:r>
              <a:rPr lang="pl-PL" sz="1000" b="1" dirty="0" smtClean="0"/>
              <a:t>316.881,96zł</a:t>
            </a:r>
            <a:endParaRPr lang="pl-PL" sz="10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483769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Wielkość kosztów kwalifikowanych w rozbiciu na powiaty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61850"/>
            <a:ext cx="1524000" cy="1414272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5844727"/>
            <a:ext cx="648383" cy="878501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57" y="5844727"/>
            <a:ext cx="645052" cy="8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15616" y="385531"/>
            <a:ext cx="6984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PROSUMENT na Warmii i Mazurach</a:t>
            </a: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61850"/>
            <a:ext cx="1524000" cy="1414272"/>
          </a:xfrm>
          <a:prstGeom prst="rect">
            <a:avLst/>
          </a:prstGeom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654212166"/>
              </p:ext>
            </p:extLst>
          </p:nvPr>
        </p:nvGraphicFramePr>
        <p:xfrm>
          <a:off x="1631504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707904" y="526185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16 instalacji łączących </a:t>
            </a:r>
            <a:r>
              <a:rPr lang="pl-PL" dirty="0" err="1" smtClean="0"/>
              <a:t>fotowoltaikę</a:t>
            </a:r>
            <a:r>
              <a:rPr lang="pl-PL" dirty="0" smtClean="0"/>
              <a:t> z pompą ciepła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7" y="5844727"/>
            <a:ext cx="648383" cy="87850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57" y="5844727"/>
            <a:ext cx="645052" cy="8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67512" y="332656"/>
            <a:ext cx="7772400" cy="1470025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pl-PL" sz="5400" b="1" dirty="0" smtClean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Program priorytetowy </a:t>
            </a:r>
            <a:r>
              <a:rPr lang="pl-PL" sz="5400" b="1" dirty="0" smtClean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</a:t>
            </a:r>
            <a:r>
              <a:rPr lang="pl-PL" sz="5400" b="1" dirty="0" smtClean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</a:t>
            </a:r>
            <a:r>
              <a:rPr lang="pl-PL" sz="5400" b="1" dirty="0" smtClean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</a:t>
            </a:r>
            <a:endParaRPr lang="pl-PL" sz="5400" b="1" dirty="0">
              <a:solidFill>
                <a:srgbClr val="00B050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4338" name="Picture 2" descr="D:\Users\m.szadkowski\Desktop\logo_Ewa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8" y="1988840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m.szadkowski\Desktop\LOGA\WFOSiGW_logo-PODSTAWOWA-poziom skrót_vectoriz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" y="6182272"/>
            <a:ext cx="1715378" cy="50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m.szadkowski\Desktop\LOGA\logo_Ewa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1" y="6056069"/>
            <a:ext cx="756820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1531</Words>
  <Application>Microsoft Office PowerPoint</Application>
  <PresentationFormat>Pokaz na ekranie (4:3)</PresentationFormat>
  <Paragraphs>295</Paragraphs>
  <Slides>40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Motyw pakietu Office</vt:lpstr>
      <vt:lpstr>Prezentacja programu PowerPoint</vt:lpstr>
      <vt:lpstr>Wojewódzki Fundusz Ochrony Środowiska i Gospodarki Wodnej w Olsztynie</vt:lpstr>
      <vt:lpstr>Prezentacja programu PowerPoint</vt:lpstr>
      <vt:lpstr>Prezentacja programu PowerPoint</vt:lpstr>
      <vt:lpstr>Prosument – zakup i montaż mikroinstalacji OZE </vt:lpstr>
      <vt:lpstr>Prezentacja programu PowerPoint</vt:lpstr>
      <vt:lpstr>Prezentacja programu PowerPoint</vt:lpstr>
      <vt:lpstr>Prezentacja programu PowerPoint</vt:lpstr>
      <vt:lpstr>Program priorytetowy EWA</vt:lpstr>
      <vt:lpstr>Cel programu</vt:lpstr>
      <vt:lpstr>Rodzaje przedsięwzięć</vt:lpstr>
      <vt:lpstr>Beneficjenci</vt:lpstr>
      <vt:lpstr>Alokacja</vt:lpstr>
      <vt:lpstr>Sposób dofinansowania</vt:lpstr>
      <vt:lpstr>Sposób składania wniosków</vt:lpstr>
      <vt:lpstr>Prezentacja programu PowerPoint</vt:lpstr>
      <vt:lpstr>Energia</vt:lpstr>
      <vt:lpstr>Zakres</vt:lpstr>
      <vt:lpstr>Cel</vt:lpstr>
      <vt:lpstr>E1</vt:lpstr>
      <vt:lpstr>E2</vt:lpstr>
      <vt:lpstr>E3</vt:lpstr>
      <vt:lpstr>Woda</vt:lpstr>
      <vt:lpstr>Cel</vt:lpstr>
      <vt:lpstr>Zakres</vt:lpstr>
      <vt:lpstr>W1</vt:lpstr>
      <vt:lpstr>Koszty kwalifikowane</vt:lpstr>
      <vt:lpstr>W2</vt:lpstr>
      <vt:lpstr>W3</vt:lpstr>
      <vt:lpstr>Atmosfera</vt:lpstr>
      <vt:lpstr>Cel</vt:lpstr>
      <vt:lpstr>Zakres</vt:lpstr>
      <vt:lpstr>Prezentacja programu PowerPoint</vt:lpstr>
      <vt:lpstr>Koszty kwalifikowane</vt:lpstr>
      <vt:lpstr>A2</vt:lpstr>
      <vt:lpstr>Koszty kwalifikowane</vt:lpstr>
      <vt:lpstr>A3</vt:lpstr>
      <vt:lpstr>Koszty kwalifikowane</vt:lpstr>
      <vt:lpstr>Nowa siedziba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Przemysław Koniecko</dc:creator>
  <cp:lastModifiedBy>Janusz Pabich</cp:lastModifiedBy>
  <cp:revision>177</cp:revision>
  <dcterms:created xsi:type="dcterms:W3CDTF">2016-06-17T05:52:53Z</dcterms:created>
  <dcterms:modified xsi:type="dcterms:W3CDTF">2017-02-27T08:22:16Z</dcterms:modified>
</cp:coreProperties>
</file>