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latin typeface="Trebuchet MS"/>
              </a:defRPr>
            </a:pPr>
            <a:r>
              <a:rPr b="1" sz="1800" spc="-1" strike="noStrike">
                <a:solidFill>
                  <a:srgbClr val="000000"/>
                </a:solidFill>
                <a:latin typeface="Trebuchet MS"/>
              </a:rPr>
              <a:t>OSZCZĘDNOŚCI KOSZTÓW ZUŻYCIA ENERGI ELEKTRYCZNEJ</a:t>
            </a:r>
          </a:p>
        </c:rich>
      </c:tx>
      <c:layout>
        <c:manualLayout>
          <c:xMode val="edge"/>
          <c:yMode val="edge"/>
          <c:x val="0.127247916565135"/>
          <c:y val="0.000896203356688936"/>
        </c:manualLayout>
      </c:layout>
      <c:overlay val="0"/>
      <c:spPr>
        <a:noFill/>
        <a:ln>
          <a:noFill/>
        </a:ln>
      </c:spPr>
    </c:title>
    <c:autoTitleDeleted val="0"/>
    <c:view3D>
      <c:rotX val="15"/>
      <c:rotY val="20"/>
      <c:rAngAx val="0"/>
      <c:perspective val="30"/>
    </c:view3D>
    <c:floor>
      <c:spPr>
        <a:noFill/>
        <a:ln w="12600">
          <a:solidFill>
            <a:srgbClr val="8b8b8b"/>
          </a:solidFill>
          <a:round/>
        </a:ln>
      </c:spPr>
    </c:floor>
    <c:sideWall>
      <c:spPr>
        <a:noFill/>
        <a:ln w="12600">
          <a:solidFill>
            <a:srgbClr val="8b8b8b"/>
          </a:solidFill>
          <a:round/>
        </a:ln>
      </c:spPr>
    </c:sideWall>
    <c:backWall>
      <c:spPr>
        <a:noFill/>
        <a:ln w="12600">
          <a:solidFill>
            <a:srgbClr val="8b8b8b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OSZCZĘDNOŚCI KOSZTÓW ZUŻYCIA ENERGI ELEKTRYCZNEJ</c:v>
                </c:pt>
              </c:strCache>
            </c:strRef>
          </c:tx>
          <c:spPr>
            <a:solidFill>
              <a:srgbClr val="42d0a2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42d0a2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42d0a2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/>
                <a:lstStyle/>
                <a:p>
                  <a:pPr>
                    <a:defRPr b="0" sz="1600" spc="-1" strike="noStrike">
                      <a:solidFill>
                        <a:srgbClr val="ff0000"/>
                      </a:solidFill>
                      <a:latin typeface="Trebuchet M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1"/>
              <c:txPr>
                <a:bodyPr/>
                <a:lstStyle/>
                <a:p>
                  <a:pPr>
                    <a:defRPr b="0" sz="1600" spc="-1" strike="noStrike">
                      <a:solidFill>
                        <a:srgbClr val="ff0000"/>
                      </a:solidFill>
                      <a:latin typeface="Trebuchet M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600" spc="-1" strike="noStrike">
                    <a:solidFill>
                      <a:srgbClr val="000000"/>
                    </a:solidFill>
                    <a:latin typeface="Trebuchet M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18.06-18.08.2017</c:v>
                </c:pt>
                <c:pt idx="1">
                  <c:v>18.06-18.08.2018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421.96</c:v>
                </c:pt>
                <c:pt idx="1">
                  <c:v>85.99</c:v>
                </c:pt>
              </c:numCache>
            </c:numRef>
          </c:val>
        </c:ser>
        <c:gapWidth val="150"/>
        <c:shape val="box"/>
        <c:axId val="40328541"/>
        <c:axId val="83828844"/>
        <c:axId val="0"/>
      </c:bar3DChart>
      <c:catAx>
        <c:axId val="40328541"/>
        <c:scaling>
          <c:orientation val="minMax"/>
        </c:scaling>
        <c:delete val="0"/>
        <c:axPos val="b"/>
        <c:numFmt formatCode="[$-415]D/MM/YYYY" sourceLinked="1"/>
        <c:majorTickMark val="none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500" spc="-1" strike="noStrike">
                <a:solidFill>
                  <a:srgbClr val="000000"/>
                </a:solidFill>
                <a:latin typeface="Trebuchet MS"/>
              </a:defRPr>
            </a:pPr>
          </a:p>
        </c:txPr>
        <c:crossAx val="83828844"/>
        <c:crosses val="autoZero"/>
        <c:auto val="1"/>
        <c:lblAlgn val="ctr"/>
        <c:lblOffset val="100"/>
      </c:catAx>
      <c:valAx>
        <c:axId val="83828844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rebuchet MS"/>
              </a:defRPr>
            </a:pPr>
          </a:p>
        </c:txPr>
        <c:crossAx val="40328541"/>
        <c:majorUnit val="20"/>
      </c:valAx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CustomShape 13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D299AF7-2F2E-4E5E-8B8E-E72935EB7C99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42BF770-C029-4F47-AAF4-FBFE7D3612A8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Kliknij, aby edytować format tekstu konspektu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Drugi poziom konspektu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Trzeci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Piąty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Szósty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Siódmy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162D0FD-8898-4064-8927-7E801A8416AB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269EFC-E9DC-4456-BB9B-126CBD0AEAB3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928880" y="143820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mbria"/>
              </a:rPr>
              <a:t>Sołectwo Borowe 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16" name="Obraz 2" descr=""/>
          <p:cNvPicPr/>
          <p:nvPr/>
        </p:nvPicPr>
        <p:blipFill>
          <a:blip r:embed="rId1"/>
          <a:stretch/>
        </p:blipFill>
        <p:spPr>
          <a:xfrm>
            <a:off x="4951440" y="681120"/>
            <a:ext cx="1364400" cy="1496160"/>
          </a:xfrm>
          <a:prstGeom prst="rect">
            <a:avLst/>
          </a:prstGeom>
          <a:ln>
            <a:noFill/>
          </a:ln>
        </p:spPr>
      </p:pic>
      <p:pic>
        <p:nvPicPr>
          <p:cNvPr id="117" name="Symbol zastępczy zawartości 5" descr=""/>
          <p:cNvPicPr/>
          <p:nvPr/>
        </p:nvPicPr>
        <p:blipFill>
          <a:blip r:embed="rId2"/>
          <a:stretch/>
        </p:blipFill>
        <p:spPr>
          <a:xfrm>
            <a:off x="2927880" y="3405960"/>
            <a:ext cx="5593680" cy="269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723960"/>
            <a:ext cx="10396440" cy="11516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DOKUMENTACJA – POMOST 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6095880" y="5336640"/>
            <a:ext cx="50223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Wartość inwestycji: 3.000,00 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104840" y="2248200"/>
            <a:ext cx="7931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Wykonanie dokumentacji na pomost  na jeziorze Dłużec w miejscu rozebranego pomostu. 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2015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723960"/>
            <a:ext cx="10396440" cy="17143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Zakup budynku po byłej zlewni mleka 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w Borowe  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028880" y="5663520"/>
            <a:ext cx="502236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Wartość inwestycji: 12.000,00 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333080" y="3081600"/>
            <a:ext cx="445788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 2017 r. Gmina Sorkwity nabyła budynek po byłym skupie mleka – działka nr ew. 9/6 ob. Borowo, o powierzchni 300 m2.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2017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26" name="Picture 2" descr="C:\Users\wybory\Desktop\Zdjęcia\20180828_122348.jpg"/>
          <p:cNvPicPr/>
          <p:nvPr/>
        </p:nvPicPr>
        <p:blipFill>
          <a:blip r:embed="rId1"/>
          <a:stretch/>
        </p:blipFill>
        <p:spPr>
          <a:xfrm>
            <a:off x="6400800" y="2724120"/>
            <a:ext cx="4143600" cy="310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5800" y="723960"/>
            <a:ext cx="10396440" cy="115164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 fontScale="71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DOKUMENTACJA NA BUDOWĘ POMOSTU 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334600" y="5843880"/>
            <a:ext cx="517392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Wartość inwestycji: 4.500,00 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104840" y="2248200"/>
            <a:ext cx="502236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 związku ze wskazaniem mieszkańców miejscowości Borowe  preferowanej lokalizacji plaży Gmina Sorkwity zleciła wykonanie nowej dokumentacji na pomost  na jeziorze Dłużec na wysokości byłego ośrodka Socjal.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2018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31" name="Obraz 3" descr=""/>
          <p:cNvPicPr/>
          <p:nvPr/>
        </p:nvPicPr>
        <p:blipFill>
          <a:blip r:embed="rId1"/>
          <a:stretch/>
        </p:blipFill>
        <p:spPr>
          <a:xfrm>
            <a:off x="6490080" y="2304720"/>
            <a:ext cx="4901400" cy="338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Modernizacja oświetlenia ulicznego 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w miejscowości – BOROWE  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677880" y="2160720"/>
            <a:ext cx="6713280" cy="388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W ramach modernizacji oświetlenia ulicznego zamontowane zostały energooszczędne źródła światła oświetlenia ulicznego typu LED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Sołectwo BOROWE – nowe oprawy: 42 sztuki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990720" y="5223240"/>
            <a:ext cx="659088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Całkowita wartość inwestycji: </a:t>
            </a: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520 063,54 </a:t>
            </a: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zł 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35" name="Obraz 5" descr=""/>
          <p:cNvPicPr/>
          <p:nvPr/>
        </p:nvPicPr>
        <p:blipFill>
          <a:blip r:embed="rId1"/>
          <a:stretch/>
        </p:blipFill>
        <p:spPr>
          <a:xfrm>
            <a:off x="8210520" y="2179800"/>
            <a:ext cx="2819160" cy="375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59520" y="431280"/>
            <a:ext cx="859644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Modernizacja oświetlenia ulicznego </a:t>
            </a:r>
            <a:br/>
            <a:r>
              <a:rPr b="1" lang="en-US" sz="3600" spc="-1" strike="noStrike">
                <a:solidFill>
                  <a:srgbClr val="000000"/>
                </a:solidFill>
                <a:latin typeface="Cambria"/>
              </a:rPr>
              <a:t>w miejscowości – BOROWE  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37" name="Wykres 3"/>
          <p:cNvGraphicFramePr/>
          <p:nvPr/>
        </p:nvGraphicFramePr>
        <p:xfrm>
          <a:off x="1667520" y="2008080"/>
          <a:ext cx="7386480" cy="44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1587</TotalTime>
  <Application>LibreOffice/6.3.0.4$Windows_x86 LibreOffice_project/057fc023c990d676a43019934386b85b21a9ee99</Application>
  <Words>146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2018-08-27T14:06:13Z</dcterms:created>
  <dc:creator>Teresa</dc:creator>
  <dc:description/>
  <dc:language>pl-PL</dc:language>
  <cp:lastModifiedBy/>
  <cp:lastPrinted>2018-08-28T09:38:46Z</cp:lastPrinted>
  <dcterms:modified xsi:type="dcterms:W3CDTF">2020-05-11T11:09:41Z</dcterms:modified>
  <cp:revision>195</cp:revision>
  <dc:subject/>
  <dc:title>Inwestycje zrealizowane przez Gminę Sorkwity  w 2018 r.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