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1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quickStyle3.xml" ContentType="application/vnd.openxmlformats-officedocument.drawingml.diagramStyle+xml"/>
  <Override PartName="/ppt/diagrams/data1.xml" ContentType="application/vnd.openxmlformats-officedocument.drawingml.diagramData+xml"/>
  <Override PartName="/ppt/diagrams/quickStyle9.xml" ContentType="application/vnd.openxmlformats-officedocument.drawingml.diagramStyle+xml"/>
  <Override PartName="/ppt/diagrams/data7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4.xml" ContentType="application/vnd.openxmlformats-officedocument.drawingml.diagramStyl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ata8.xml" ContentType="application/vnd.openxmlformats-officedocument.drawingml.diagramData+xml"/>
  <Override PartName="/ppt/diagrams/data3.xml" ContentType="application/vnd.openxmlformats-officedocument.drawingml.diagramData+xml"/>
  <Override PartName="/ppt/diagrams/quickStyle5.xml" ContentType="application/vnd.openxmlformats-officedocument.drawingml.diagramStyle+xml"/>
  <Override PartName="/ppt/diagrams/layout3.xml" ContentType="application/vnd.openxmlformats-officedocument.drawingml.diagramLayout+xml"/>
  <Override PartName="/ppt/diagrams/data9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data4.xml" ContentType="application/vnd.openxmlformats-officedocument.drawingml.diagramData+xml"/>
  <Override PartName="/ppt/diagrams/quickStyle6.xml" ContentType="application/vnd.openxmlformats-officedocument.drawingml.diagramStyle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data5.xml" ContentType="application/vnd.openxmlformats-officedocument.drawingml.diagramData+xml"/>
  <Override PartName="/ppt/diagrams/quickStyle7.xml" ContentType="application/vnd.openxmlformats-officedocument.drawingml.diagramStyle+xml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data6.xml" ContentType="application/vnd.openxmlformats-officedocument.drawingml.diagramData+xml"/>
  <Override PartName="/ppt/diagrams/quickStyle8.xml" ContentType="application/vnd.openxmlformats-officedocument.drawingml.diagramStyle+xml"/>
  <Override PartName="/ppt/diagrams/layout6.xml" ContentType="application/vnd.openxmlformats-officedocument.drawingml.diagramLayou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layout7.xml" ContentType="application/vnd.openxmlformats-officedocument.drawingml.diagramLayout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layout8.xml" ContentType="application/vnd.openxmlformats-officedocument.drawingml.diagramLayout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9.xml" ContentType="application/vnd.openxmlformats-officedocument.drawingml.diagramLayout+xml"/>
  <Override PartName="/ppt/diagrams/colors9.xml" ContentType="application/vnd.openxmlformats-officedocument.drawingml.diagramColor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jpeg" ContentType="image/jpeg"/>
  <Override PartName="/ppt/media/image9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
</Relationships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ENERGII ELEKTRYCZNEJ</c:v>
                </c:pt>
              </c:strCache>
            </c:strRef>
          </c:tx>
          <c:spPr>
            <a:solidFill>
              <a:srgbClr val="5fcbef"/>
            </a:solidFill>
            <a:ln>
              <a:noFill/>
            </a:ln>
          </c:spPr>
          <c:invertIfNegative val="0"/>
          <c:dLbls>
            <c:numFmt formatCode="General" sourceLinked="1"/>
            <c:txPr>
              <a:bodyPr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505.07</c:v>
                </c:pt>
                <c:pt idx="1">
                  <c:v>184.2</c:v>
                </c:pt>
              </c:numCache>
            </c:numRef>
          </c:val>
        </c:ser>
        <c:ser>
          <c:idx val="1"/>
          <c:order val="1"/>
          <c:spPr>
            <a:solidFill>
              <a:srgbClr val="2e83c3"/>
            </a:solidFill>
            <a:ln>
              <a:noFill/>
            </a:ln>
          </c:spPr>
          <c:invertIfNegative val="0"/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</c:ser>
        <c:gapWidth val="95"/>
        <c:overlap val="100"/>
        <c:axId val="68423727"/>
        <c:axId val="74703136"/>
      </c:barChart>
      <c:catAx>
        <c:axId val="68423727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74703136"/>
        <c:crosses val="autoZero"/>
        <c:auto val="1"/>
        <c:lblAlgn val="ctr"/>
        <c:lblOffset val="100"/>
      </c:catAx>
      <c:valAx>
        <c:axId val="74703136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68423727"/>
      </c:valAx>
      <c:spPr>
        <a:solidFill>
          <a:srgbClr val="ffffff"/>
        </a:solidFill>
        <a:ln>
          <a:noFill/>
        </a:ln>
      </c:spPr>
    </c:plotArea>
    <c:legend>
      <c:legendPos val="t"/>
      <c:overlay val="0"/>
      <c:spPr>
        <a:noFill/>
        <a:ln>
          <a:noFill/>
        </a:ln>
      </c:spPr>
      <c:txPr>
        <a:bodyPr/>
        <a:lstStyle/>
        <a:p>
          <a:pPr>
            <a:defRPr b="0" sz="1600" spc="-1" strike="noStrike">
              <a:solidFill>
                <a:srgbClr val="000000"/>
              </a:solidFill>
              <a:latin typeface="Trebuchet MS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7DD602-DFC0-4548-B434-23D609D784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3EDE716-1481-4964-A8A7-528FF77111DF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BUDOWA PRZYŁĄCZA WODOCIĄGOWEGO DO „MAŁEGO AMFITEATRU” </a:t>
          </a:r>
        </a:p>
      </dgm:t>
    </dgm:pt>
    <dgm:pt modelId="{D3FFC560-767A-4CEB-A985-EAE166B03D36}" type="parTrans" cxnId="{9DFA8D9E-883C-4308-B284-68B5E543FC2D}">
      <dgm:prSet/>
      <dgm:spPr/>
      <dgm:t>
        <a:bodyPr/>
        <a:lstStyle/>
        <a:p>
          <a:endParaRPr lang="pl-PL"/>
        </a:p>
      </dgm:t>
    </dgm:pt>
    <dgm:pt modelId="{C94B5140-7B53-49C1-92EF-DB5F4435D9FA}" type="sibTrans" cxnId="{9DFA8D9E-883C-4308-B284-68B5E543FC2D}">
      <dgm:prSet/>
      <dgm:spPr/>
      <dgm:t>
        <a:bodyPr/>
        <a:lstStyle/>
        <a:p>
          <a:endParaRPr lang="pl-PL"/>
        </a:p>
      </dgm:t>
    </dgm:pt>
    <dgm:pt modelId="{7E47265F-35FD-41AB-A9EA-1B7FA79633C3}" type="pres">
      <dgm:prSet presAssocID="{EC7DD602-DFC0-4548-B434-23D609D78498}" presName="linear" presStyleCnt="0">
        <dgm:presLayoutVars>
          <dgm:animLvl val="lvl"/>
          <dgm:resizeHandles val="exact"/>
        </dgm:presLayoutVars>
      </dgm:prSet>
      <dgm:spPr/>
    </dgm:pt>
    <dgm:pt modelId="{0D6DB7D5-19F6-40D2-A6C2-374FADB0BC18}" type="pres">
      <dgm:prSet presAssocID="{F3EDE716-1481-4964-A8A7-528FF77111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DFA8D9E-883C-4308-B284-68B5E543FC2D}" srcId="{EC7DD602-DFC0-4548-B434-23D609D78498}" destId="{F3EDE716-1481-4964-A8A7-528FF77111DF}" srcOrd="0" destOrd="0" parTransId="{D3FFC560-767A-4CEB-A985-EAE166B03D36}" sibTransId="{C94B5140-7B53-49C1-92EF-DB5F4435D9FA}"/>
    <dgm:cxn modelId="{BDBC9FF5-468B-4B2C-A036-32578DA22ED0}" type="presOf" srcId="{EC7DD602-DFC0-4548-B434-23D609D78498}" destId="{7E47265F-35FD-41AB-A9EA-1B7FA79633C3}" srcOrd="0" destOrd="0" presId="urn:microsoft.com/office/officeart/2005/8/layout/vList2"/>
    <dgm:cxn modelId="{49CD14F9-F749-416E-8724-5AD95E3E8A4D}" type="presOf" srcId="{F3EDE716-1481-4964-A8A7-528FF77111DF}" destId="{0D6DB7D5-19F6-40D2-A6C2-374FADB0BC18}" srcOrd="0" destOrd="0" presId="urn:microsoft.com/office/officeart/2005/8/layout/vList2"/>
    <dgm:cxn modelId="{395A7232-BE0E-4BBD-817B-85E56FD73E73}" type="presParOf" srcId="{7E47265F-35FD-41AB-A9EA-1B7FA79633C3}" destId="{0D6DB7D5-19F6-40D2-A6C2-374FADB0BC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811747-D2CF-42A5-9BF1-B9230AD1FA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0ADB3B1-7178-4A5C-8B56-C673BD2AB035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rPr>
            <a:t>ZAGOSPODAROWANIE CZĘŚCI NABRZEŻA JEZIORA LAMPACKIEGO W SORKWITACH </a:t>
          </a:r>
        </a:p>
      </dgm:t>
    </dgm:pt>
    <dgm:pt modelId="{5C8BCA9E-3732-4BE8-BF3B-398BA360D201}" type="parTrans" cxnId="{145A06F4-7425-4116-A9DF-04387F1E6D2A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anose="02040503050406030204" pitchFamily="18" charset="-18"/>
          </a:endParaRPr>
        </a:p>
      </dgm:t>
    </dgm:pt>
    <dgm:pt modelId="{AB893C5E-ABA8-4D12-AECD-D629B1472BE3}" type="sibTrans" cxnId="{145A06F4-7425-4116-A9DF-04387F1E6D2A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anose="02040503050406030204" pitchFamily="18" charset="-18"/>
          </a:endParaRPr>
        </a:p>
      </dgm:t>
    </dgm:pt>
    <dgm:pt modelId="{F81EDF2A-9B20-4E36-AE98-38005E143E53}" type="pres">
      <dgm:prSet presAssocID="{F9811747-D2CF-42A5-9BF1-B9230AD1FA7E}" presName="linear" presStyleCnt="0">
        <dgm:presLayoutVars>
          <dgm:animLvl val="lvl"/>
          <dgm:resizeHandles val="exact"/>
        </dgm:presLayoutVars>
      </dgm:prSet>
      <dgm:spPr/>
    </dgm:pt>
    <dgm:pt modelId="{51328115-0331-49E2-8CB2-53DF7BD9217C}" type="pres">
      <dgm:prSet presAssocID="{10ADB3B1-7178-4A5C-8B56-C673BD2AB03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A84C700-1414-43A0-8BA2-E53484A398A3}" type="presOf" srcId="{F9811747-D2CF-42A5-9BF1-B9230AD1FA7E}" destId="{F81EDF2A-9B20-4E36-AE98-38005E143E53}" srcOrd="0" destOrd="0" presId="urn:microsoft.com/office/officeart/2005/8/layout/vList2"/>
    <dgm:cxn modelId="{D400EF53-8FDD-499A-894D-98B3A449B38D}" type="presOf" srcId="{10ADB3B1-7178-4A5C-8B56-C673BD2AB035}" destId="{51328115-0331-49E2-8CB2-53DF7BD9217C}" srcOrd="0" destOrd="0" presId="urn:microsoft.com/office/officeart/2005/8/layout/vList2"/>
    <dgm:cxn modelId="{145A06F4-7425-4116-A9DF-04387F1E6D2A}" srcId="{F9811747-D2CF-42A5-9BF1-B9230AD1FA7E}" destId="{10ADB3B1-7178-4A5C-8B56-C673BD2AB035}" srcOrd="0" destOrd="0" parTransId="{5C8BCA9E-3732-4BE8-BF3B-398BA360D201}" sibTransId="{AB893C5E-ABA8-4D12-AECD-D629B1472BE3}"/>
    <dgm:cxn modelId="{25F448B8-31DD-4AE3-80C3-B00F05DCDCD5}" type="presParOf" srcId="{F81EDF2A-9B20-4E36-AE98-38005E143E53}" destId="{51328115-0331-49E2-8CB2-53DF7BD921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E5D6EF-D798-4BDC-B335-F0CD11866CC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2DBE46E-AD7B-46C3-889B-42E850536E74}">
      <dgm:prSet custT="1"/>
      <dgm:spPr/>
      <dgm:t>
        <a:bodyPr/>
        <a:lstStyle/>
        <a:p>
          <a:r>
            <a:rPr lang="pl-PL" sz="1800" dirty="0"/>
            <a:t>Otrzymane dofinansowanie wynosi: 284 081,00 zł.</a:t>
          </a:r>
        </a:p>
      </dgm:t>
    </dgm:pt>
    <dgm:pt modelId="{D61FB757-1662-4785-B10D-FC513BC4E753}" type="parTrans" cxnId="{0153C21E-48B0-4578-A1B5-83A97D4D1704}">
      <dgm:prSet/>
      <dgm:spPr/>
      <dgm:t>
        <a:bodyPr/>
        <a:lstStyle/>
        <a:p>
          <a:endParaRPr lang="pl-PL" sz="1800"/>
        </a:p>
      </dgm:t>
    </dgm:pt>
    <dgm:pt modelId="{94C3E880-3BDB-4418-A8E5-10C15C4447EA}" type="sibTrans" cxnId="{0153C21E-48B0-4578-A1B5-83A97D4D1704}">
      <dgm:prSet/>
      <dgm:spPr/>
      <dgm:t>
        <a:bodyPr/>
        <a:lstStyle/>
        <a:p>
          <a:endParaRPr lang="pl-PL" sz="1800"/>
        </a:p>
      </dgm:t>
    </dgm:pt>
    <dgm:pt modelId="{19C8FD0C-7D34-462F-9438-92B9B159B5C6}" type="pres">
      <dgm:prSet presAssocID="{87E5D6EF-D798-4BDC-B335-F0CD11866CC9}" presName="linear" presStyleCnt="0">
        <dgm:presLayoutVars>
          <dgm:animLvl val="lvl"/>
          <dgm:resizeHandles val="exact"/>
        </dgm:presLayoutVars>
      </dgm:prSet>
      <dgm:spPr/>
    </dgm:pt>
    <dgm:pt modelId="{ABA9696F-325B-4686-8256-F245A0CAF35F}" type="pres">
      <dgm:prSet presAssocID="{62DBE46E-AD7B-46C3-889B-42E850536E74}" presName="parentText" presStyleLbl="node1" presStyleIdx="0" presStyleCnt="1" custScaleX="91661" custScaleY="162039" custLinFactNeighborX="-3330" custLinFactNeighborY="9223">
        <dgm:presLayoutVars>
          <dgm:chMax val="0"/>
          <dgm:bulletEnabled val="1"/>
        </dgm:presLayoutVars>
      </dgm:prSet>
      <dgm:spPr/>
    </dgm:pt>
  </dgm:ptLst>
  <dgm:cxnLst>
    <dgm:cxn modelId="{0153C21E-48B0-4578-A1B5-83A97D4D1704}" srcId="{87E5D6EF-D798-4BDC-B335-F0CD11866CC9}" destId="{62DBE46E-AD7B-46C3-889B-42E850536E74}" srcOrd="0" destOrd="0" parTransId="{D61FB757-1662-4785-B10D-FC513BC4E753}" sibTransId="{94C3E880-3BDB-4418-A8E5-10C15C4447EA}"/>
    <dgm:cxn modelId="{09E5D43C-4CAB-469D-8624-010A47FD5440}" type="presOf" srcId="{87E5D6EF-D798-4BDC-B335-F0CD11866CC9}" destId="{19C8FD0C-7D34-462F-9438-92B9B159B5C6}" srcOrd="0" destOrd="0" presId="urn:microsoft.com/office/officeart/2005/8/layout/vList2"/>
    <dgm:cxn modelId="{5190C647-7055-430A-B593-C5A877CB319A}" type="presOf" srcId="{62DBE46E-AD7B-46C3-889B-42E850536E74}" destId="{ABA9696F-325B-4686-8256-F245A0CAF35F}" srcOrd="0" destOrd="0" presId="urn:microsoft.com/office/officeart/2005/8/layout/vList2"/>
    <dgm:cxn modelId="{AFB419F8-5597-4199-8E9A-9AA55BD5383F}" type="presParOf" srcId="{19C8FD0C-7D34-462F-9438-92B9B159B5C6}" destId="{ABA9696F-325B-4686-8256-F245A0CAF3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B90150-5300-4DA2-9760-DB21604CE8A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6863C4F-E526-46C1-BECA-85D2C0304BE8}">
      <dgm:prSet custT="1"/>
      <dgm:spPr/>
      <dgm:t>
        <a:bodyPr/>
        <a:lstStyle/>
        <a:p>
          <a:r>
            <a:rPr lang="pl-PL" sz="2400" b="1" dirty="0"/>
            <a:t>Wartość inwestycji: 590.819,00 zł</a:t>
          </a:r>
        </a:p>
      </dgm:t>
    </dgm:pt>
    <dgm:pt modelId="{4CD6262D-0557-464F-A4D6-7A478BDF0FBF}" type="parTrans" cxnId="{ADF4C0F3-5390-4E4A-A4AA-56A0DFDAB6A0}">
      <dgm:prSet/>
      <dgm:spPr/>
      <dgm:t>
        <a:bodyPr/>
        <a:lstStyle/>
        <a:p>
          <a:endParaRPr lang="pl-PL" sz="2400" b="1"/>
        </a:p>
      </dgm:t>
    </dgm:pt>
    <dgm:pt modelId="{8FD4A956-AE0D-4034-A275-9902CB7ADFFE}" type="sibTrans" cxnId="{ADF4C0F3-5390-4E4A-A4AA-56A0DFDAB6A0}">
      <dgm:prSet/>
      <dgm:spPr/>
      <dgm:t>
        <a:bodyPr/>
        <a:lstStyle/>
        <a:p>
          <a:endParaRPr lang="pl-PL" sz="2400" b="1"/>
        </a:p>
      </dgm:t>
    </dgm:pt>
    <dgm:pt modelId="{8EBE52AA-9ECD-4301-A46D-1A79749AF65F}" type="pres">
      <dgm:prSet presAssocID="{59B90150-5300-4DA2-9760-DB21604CE8A7}" presName="linear" presStyleCnt="0">
        <dgm:presLayoutVars>
          <dgm:animLvl val="lvl"/>
          <dgm:resizeHandles val="exact"/>
        </dgm:presLayoutVars>
      </dgm:prSet>
      <dgm:spPr/>
    </dgm:pt>
    <dgm:pt modelId="{FC93AF3E-1669-4C8F-8B80-5E4632480EB9}" type="pres">
      <dgm:prSet presAssocID="{F6863C4F-E526-46C1-BECA-85D2C0304BE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9415030-8F9F-4728-A55D-984A1FF687AB}" type="presOf" srcId="{F6863C4F-E526-46C1-BECA-85D2C0304BE8}" destId="{FC93AF3E-1669-4C8F-8B80-5E4632480EB9}" srcOrd="0" destOrd="0" presId="urn:microsoft.com/office/officeart/2005/8/layout/vList2"/>
    <dgm:cxn modelId="{867ECEF2-5FAA-4752-9255-BCC94DBC58DC}" type="presOf" srcId="{59B90150-5300-4DA2-9760-DB21604CE8A7}" destId="{8EBE52AA-9ECD-4301-A46D-1A79749AF65F}" srcOrd="0" destOrd="0" presId="urn:microsoft.com/office/officeart/2005/8/layout/vList2"/>
    <dgm:cxn modelId="{ADF4C0F3-5390-4E4A-A4AA-56A0DFDAB6A0}" srcId="{59B90150-5300-4DA2-9760-DB21604CE8A7}" destId="{F6863C4F-E526-46C1-BECA-85D2C0304BE8}" srcOrd="0" destOrd="0" parTransId="{4CD6262D-0557-464F-A4D6-7A478BDF0FBF}" sibTransId="{8FD4A956-AE0D-4034-A275-9902CB7ADFFE}"/>
    <dgm:cxn modelId="{74638C34-7E0D-482F-8240-5E4AE561584A}" type="presParOf" srcId="{8EBE52AA-9ECD-4301-A46D-1A79749AF65F}" destId="{FC93AF3E-1669-4C8F-8B80-5E4632480E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811747-D2CF-42A5-9BF1-B9230AD1FA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0ADB3B1-7178-4A5C-8B56-C673BD2AB035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rPr>
            <a:t>ZAGOSPODAROWANIE CZĘŚCI NABRZEŻA JEZIORA LAMPACKIEGO W SORKWITACH </a:t>
          </a:r>
        </a:p>
      </dgm:t>
    </dgm:pt>
    <dgm:pt modelId="{5C8BCA9E-3732-4BE8-BF3B-398BA360D201}" type="parTrans" cxnId="{145A06F4-7425-4116-A9DF-04387F1E6D2A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anose="02040503050406030204" pitchFamily="18" charset="-18"/>
          </a:endParaRPr>
        </a:p>
      </dgm:t>
    </dgm:pt>
    <dgm:pt modelId="{AB893C5E-ABA8-4D12-AECD-D629B1472BE3}" type="sibTrans" cxnId="{145A06F4-7425-4116-A9DF-04387F1E6D2A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anose="02040503050406030204" pitchFamily="18" charset="-18"/>
          </a:endParaRPr>
        </a:p>
      </dgm:t>
    </dgm:pt>
    <dgm:pt modelId="{F81EDF2A-9B20-4E36-AE98-38005E143E53}" type="pres">
      <dgm:prSet presAssocID="{F9811747-D2CF-42A5-9BF1-B9230AD1FA7E}" presName="linear" presStyleCnt="0">
        <dgm:presLayoutVars>
          <dgm:animLvl val="lvl"/>
          <dgm:resizeHandles val="exact"/>
        </dgm:presLayoutVars>
      </dgm:prSet>
      <dgm:spPr/>
    </dgm:pt>
    <dgm:pt modelId="{51328115-0331-49E2-8CB2-53DF7BD9217C}" type="pres">
      <dgm:prSet presAssocID="{10ADB3B1-7178-4A5C-8B56-C673BD2AB03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A84C700-1414-43A0-8BA2-E53484A398A3}" type="presOf" srcId="{F9811747-D2CF-42A5-9BF1-B9230AD1FA7E}" destId="{F81EDF2A-9B20-4E36-AE98-38005E143E53}" srcOrd="0" destOrd="0" presId="urn:microsoft.com/office/officeart/2005/8/layout/vList2"/>
    <dgm:cxn modelId="{D400EF53-8FDD-499A-894D-98B3A449B38D}" type="presOf" srcId="{10ADB3B1-7178-4A5C-8B56-C673BD2AB035}" destId="{51328115-0331-49E2-8CB2-53DF7BD9217C}" srcOrd="0" destOrd="0" presId="urn:microsoft.com/office/officeart/2005/8/layout/vList2"/>
    <dgm:cxn modelId="{145A06F4-7425-4116-A9DF-04387F1E6D2A}" srcId="{F9811747-D2CF-42A5-9BF1-B9230AD1FA7E}" destId="{10ADB3B1-7178-4A5C-8B56-C673BD2AB035}" srcOrd="0" destOrd="0" parTransId="{5C8BCA9E-3732-4BE8-BF3B-398BA360D201}" sibTransId="{AB893C5E-ABA8-4D12-AECD-D629B1472BE3}"/>
    <dgm:cxn modelId="{25F448B8-31DD-4AE3-80C3-B00F05DCDCD5}" type="presParOf" srcId="{F81EDF2A-9B20-4E36-AE98-38005E143E53}" destId="{51328115-0331-49E2-8CB2-53DF7BD921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834BE6-C89E-4768-A7DA-737D32B4B9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175BE24-E04C-43C4-B997-B9138C59CD2E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WYKONANIE PODJAZDU </a:t>
          </a:r>
        </a:p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 SZKOŁY PODSTAWOWEJ W SORKWITACH </a:t>
          </a:r>
        </a:p>
      </dgm:t>
    </dgm:pt>
    <dgm:pt modelId="{359ABE59-8777-4A87-94AA-D59E8FBDF5EA}" type="parTrans" cxnId="{6F827FCF-84A2-4959-AB84-9BD7DC247BFC}">
      <dgm:prSet/>
      <dgm:spPr/>
      <dgm:t>
        <a:bodyPr/>
        <a:lstStyle/>
        <a:p>
          <a:endParaRPr lang="pl-PL" dirty="0"/>
        </a:p>
      </dgm:t>
    </dgm:pt>
    <dgm:pt modelId="{791F6CD0-069B-4117-A1F9-A0035A078A16}" type="sibTrans" cxnId="{6F827FCF-84A2-4959-AB84-9BD7DC247BFC}">
      <dgm:prSet/>
      <dgm:spPr/>
      <dgm:t>
        <a:bodyPr/>
        <a:lstStyle/>
        <a:p>
          <a:endParaRPr lang="pl-PL" dirty="0"/>
        </a:p>
      </dgm:t>
    </dgm:pt>
    <dgm:pt modelId="{F1839CE7-F189-4084-8A29-706154638720}" type="pres">
      <dgm:prSet presAssocID="{12834BE6-C89E-4768-A7DA-737D32B4B9A6}" presName="linear" presStyleCnt="0">
        <dgm:presLayoutVars>
          <dgm:animLvl val="lvl"/>
          <dgm:resizeHandles val="exact"/>
        </dgm:presLayoutVars>
      </dgm:prSet>
      <dgm:spPr/>
    </dgm:pt>
    <dgm:pt modelId="{1FDEBB01-6931-4651-BDBD-457FB89CDD2C}" type="pres">
      <dgm:prSet presAssocID="{4175BE24-E04C-43C4-B997-B9138C59CD2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41E7048-CF02-4360-9FD1-F73D0E70110D}" type="presOf" srcId="{12834BE6-C89E-4768-A7DA-737D32B4B9A6}" destId="{F1839CE7-F189-4084-8A29-706154638720}" srcOrd="0" destOrd="0" presId="urn:microsoft.com/office/officeart/2005/8/layout/vList2"/>
    <dgm:cxn modelId="{6F827FCF-84A2-4959-AB84-9BD7DC247BFC}" srcId="{12834BE6-C89E-4768-A7DA-737D32B4B9A6}" destId="{4175BE24-E04C-43C4-B997-B9138C59CD2E}" srcOrd="0" destOrd="0" parTransId="{359ABE59-8777-4A87-94AA-D59E8FBDF5EA}" sibTransId="{791F6CD0-069B-4117-A1F9-A0035A078A16}"/>
    <dgm:cxn modelId="{CDE1D4D6-2F52-4674-90CD-6B369A3A69E2}" type="presOf" srcId="{4175BE24-E04C-43C4-B997-B9138C59CD2E}" destId="{1FDEBB01-6931-4651-BDBD-457FB89CDD2C}" srcOrd="0" destOrd="0" presId="urn:microsoft.com/office/officeart/2005/8/layout/vList2"/>
    <dgm:cxn modelId="{AB3544B7-9FD8-4C19-B4F6-352C43A18FD7}" type="presParOf" srcId="{F1839CE7-F189-4084-8A29-706154638720}" destId="{1FDEBB01-6931-4651-BDBD-457FB89CDD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B90150-5300-4DA2-9760-DB21604CE8A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6863C4F-E526-46C1-BECA-85D2C0304BE8}">
      <dgm:prSet custT="1"/>
      <dgm:spPr/>
      <dgm:t>
        <a:bodyPr/>
        <a:lstStyle/>
        <a:p>
          <a:r>
            <a:rPr lang="pl-PL" sz="2400" dirty="0"/>
            <a:t>Wartość inwestycji: 26.476,00 zł.</a:t>
          </a:r>
        </a:p>
      </dgm:t>
    </dgm:pt>
    <dgm:pt modelId="{4CD6262D-0557-464F-A4D6-7A478BDF0FBF}" type="parTrans" cxnId="{ADF4C0F3-5390-4E4A-A4AA-56A0DFDAB6A0}">
      <dgm:prSet/>
      <dgm:spPr/>
      <dgm:t>
        <a:bodyPr/>
        <a:lstStyle/>
        <a:p>
          <a:endParaRPr lang="pl-PL"/>
        </a:p>
      </dgm:t>
    </dgm:pt>
    <dgm:pt modelId="{8FD4A956-AE0D-4034-A275-9902CB7ADFFE}" type="sibTrans" cxnId="{ADF4C0F3-5390-4E4A-A4AA-56A0DFDAB6A0}">
      <dgm:prSet/>
      <dgm:spPr/>
      <dgm:t>
        <a:bodyPr/>
        <a:lstStyle/>
        <a:p>
          <a:endParaRPr lang="pl-PL"/>
        </a:p>
      </dgm:t>
    </dgm:pt>
    <dgm:pt modelId="{8EBE52AA-9ECD-4301-A46D-1A79749AF65F}" type="pres">
      <dgm:prSet presAssocID="{59B90150-5300-4DA2-9760-DB21604CE8A7}" presName="linear" presStyleCnt="0">
        <dgm:presLayoutVars>
          <dgm:animLvl val="lvl"/>
          <dgm:resizeHandles val="exact"/>
        </dgm:presLayoutVars>
      </dgm:prSet>
      <dgm:spPr/>
    </dgm:pt>
    <dgm:pt modelId="{FC93AF3E-1669-4C8F-8B80-5E4632480EB9}" type="pres">
      <dgm:prSet presAssocID="{F6863C4F-E526-46C1-BECA-85D2C0304BE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77A736C-0EE1-42F8-856E-ACE3CAECBF61}" type="presOf" srcId="{59B90150-5300-4DA2-9760-DB21604CE8A7}" destId="{8EBE52AA-9ECD-4301-A46D-1A79749AF65F}" srcOrd="0" destOrd="0" presId="urn:microsoft.com/office/officeart/2005/8/layout/vList2"/>
    <dgm:cxn modelId="{F8497B99-32AF-4F5D-83A4-36838A74CCE6}" type="presOf" srcId="{F6863C4F-E526-46C1-BECA-85D2C0304BE8}" destId="{FC93AF3E-1669-4C8F-8B80-5E4632480EB9}" srcOrd="0" destOrd="0" presId="urn:microsoft.com/office/officeart/2005/8/layout/vList2"/>
    <dgm:cxn modelId="{ADF4C0F3-5390-4E4A-A4AA-56A0DFDAB6A0}" srcId="{59B90150-5300-4DA2-9760-DB21604CE8A7}" destId="{F6863C4F-E526-46C1-BECA-85D2C0304BE8}" srcOrd="0" destOrd="0" parTransId="{4CD6262D-0557-464F-A4D6-7A478BDF0FBF}" sibTransId="{8FD4A956-AE0D-4034-A275-9902CB7ADFFE}"/>
    <dgm:cxn modelId="{15BD0F6D-55CD-45A2-9019-20F69804A71E}" type="presParOf" srcId="{8EBE52AA-9ECD-4301-A46D-1A79749AF65F}" destId="{FC93AF3E-1669-4C8F-8B80-5E4632480E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98C41C6-9AA5-4B0C-BBD4-708F67637D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33A7A0B-BEAF-4C37-BF02-EBBBDBFE55F2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REMONT I PRZEBUDOWA BUDYNKU GOK W SORKWITACH W CELU UTWORZENIA KLUBU „SENIOR+”</a:t>
          </a:r>
        </a:p>
      </dgm:t>
    </dgm:pt>
    <dgm:pt modelId="{7021DB97-AAED-4B5D-8802-6C6F4E3751C1}" type="parTrans" cxnId="{33D910B0-87B6-4BD8-950C-392BD1EBC0C0}">
      <dgm:prSet/>
      <dgm:spPr/>
      <dgm:t>
        <a:bodyPr/>
        <a:lstStyle/>
        <a:p>
          <a:endParaRPr lang="pl-PL"/>
        </a:p>
      </dgm:t>
    </dgm:pt>
    <dgm:pt modelId="{EA7AC5F0-A484-4166-822F-83EFFB502322}" type="sibTrans" cxnId="{33D910B0-87B6-4BD8-950C-392BD1EBC0C0}">
      <dgm:prSet/>
      <dgm:spPr/>
      <dgm:t>
        <a:bodyPr/>
        <a:lstStyle/>
        <a:p>
          <a:endParaRPr lang="pl-PL"/>
        </a:p>
      </dgm:t>
    </dgm:pt>
    <dgm:pt modelId="{9594E42E-98D0-4C75-8904-2FF26EAF103E}" type="pres">
      <dgm:prSet presAssocID="{798C41C6-9AA5-4B0C-BBD4-708F67637DA7}" presName="linear" presStyleCnt="0">
        <dgm:presLayoutVars>
          <dgm:animLvl val="lvl"/>
          <dgm:resizeHandles val="exact"/>
        </dgm:presLayoutVars>
      </dgm:prSet>
      <dgm:spPr/>
    </dgm:pt>
    <dgm:pt modelId="{5393FDDD-1BF5-4B1E-94A5-B41729422E95}" type="pres">
      <dgm:prSet presAssocID="{733A7A0B-BEAF-4C37-BF02-EBBBDBFE55F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D79EC0D-9D10-4E05-8695-3014E05DD83A}" type="presOf" srcId="{733A7A0B-BEAF-4C37-BF02-EBBBDBFE55F2}" destId="{5393FDDD-1BF5-4B1E-94A5-B41729422E95}" srcOrd="0" destOrd="0" presId="urn:microsoft.com/office/officeart/2005/8/layout/vList2"/>
    <dgm:cxn modelId="{33D910B0-87B6-4BD8-950C-392BD1EBC0C0}" srcId="{798C41C6-9AA5-4B0C-BBD4-708F67637DA7}" destId="{733A7A0B-BEAF-4C37-BF02-EBBBDBFE55F2}" srcOrd="0" destOrd="0" parTransId="{7021DB97-AAED-4B5D-8802-6C6F4E3751C1}" sibTransId="{EA7AC5F0-A484-4166-822F-83EFFB502322}"/>
    <dgm:cxn modelId="{E156FFE5-8F58-463A-AF51-977434B5A034}" type="presOf" srcId="{798C41C6-9AA5-4B0C-BBD4-708F67637DA7}" destId="{9594E42E-98D0-4C75-8904-2FF26EAF103E}" srcOrd="0" destOrd="0" presId="urn:microsoft.com/office/officeart/2005/8/layout/vList2"/>
    <dgm:cxn modelId="{BCDE146B-5A7E-4C3A-81F8-1112BC60B6E4}" type="presParOf" srcId="{9594E42E-98D0-4C75-8904-2FF26EAF103E}" destId="{5393FDDD-1BF5-4B1E-94A5-B41729422E9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B90150-5300-4DA2-9760-DB21604CE8A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6863C4F-E526-46C1-BECA-85D2C0304BE8}">
      <dgm:prSet custT="1"/>
      <dgm:spPr/>
      <dgm:t>
        <a:bodyPr/>
        <a:lstStyle/>
        <a:p>
          <a:r>
            <a:rPr lang="pl-PL" sz="2400" b="1" dirty="0">
              <a:solidFill>
                <a:schemeClr val="tx1"/>
              </a:solidFill>
            </a:rPr>
            <a:t>Wartość inwestycji: 130.500,00 zł.</a:t>
          </a:r>
        </a:p>
      </dgm:t>
    </dgm:pt>
    <dgm:pt modelId="{4CD6262D-0557-464F-A4D6-7A478BDF0FBF}" type="parTrans" cxnId="{ADF4C0F3-5390-4E4A-A4AA-56A0DFDAB6A0}">
      <dgm:prSet/>
      <dgm:spPr/>
      <dgm:t>
        <a:bodyPr/>
        <a:lstStyle/>
        <a:p>
          <a:endParaRPr lang="pl-PL" b="1">
            <a:solidFill>
              <a:schemeClr val="tx1"/>
            </a:solidFill>
          </a:endParaRPr>
        </a:p>
      </dgm:t>
    </dgm:pt>
    <dgm:pt modelId="{8FD4A956-AE0D-4034-A275-9902CB7ADFFE}" type="sibTrans" cxnId="{ADF4C0F3-5390-4E4A-A4AA-56A0DFDAB6A0}">
      <dgm:prSet/>
      <dgm:spPr/>
      <dgm:t>
        <a:bodyPr/>
        <a:lstStyle/>
        <a:p>
          <a:endParaRPr lang="pl-PL" b="1">
            <a:solidFill>
              <a:schemeClr val="tx1"/>
            </a:solidFill>
          </a:endParaRPr>
        </a:p>
      </dgm:t>
    </dgm:pt>
    <dgm:pt modelId="{8EBE52AA-9ECD-4301-A46D-1A79749AF65F}" type="pres">
      <dgm:prSet presAssocID="{59B90150-5300-4DA2-9760-DB21604CE8A7}" presName="linear" presStyleCnt="0">
        <dgm:presLayoutVars>
          <dgm:animLvl val="lvl"/>
          <dgm:resizeHandles val="exact"/>
        </dgm:presLayoutVars>
      </dgm:prSet>
      <dgm:spPr/>
    </dgm:pt>
    <dgm:pt modelId="{FC93AF3E-1669-4C8F-8B80-5E4632480EB9}" type="pres">
      <dgm:prSet presAssocID="{F6863C4F-E526-46C1-BECA-85D2C0304BE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349DA2D-B6BD-45AD-BE4A-CEA0834BE5E9}" type="presOf" srcId="{59B90150-5300-4DA2-9760-DB21604CE8A7}" destId="{8EBE52AA-9ECD-4301-A46D-1A79749AF65F}" srcOrd="0" destOrd="0" presId="urn:microsoft.com/office/officeart/2005/8/layout/vList2"/>
    <dgm:cxn modelId="{D9EE1A35-8DA7-4E2A-868C-CF12341B9105}" type="presOf" srcId="{F6863C4F-E526-46C1-BECA-85D2C0304BE8}" destId="{FC93AF3E-1669-4C8F-8B80-5E4632480EB9}" srcOrd="0" destOrd="0" presId="urn:microsoft.com/office/officeart/2005/8/layout/vList2"/>
    <dgm:cxn modelId="{ADF4C0F3-5390-4E4A-A4AA-56A0DFDAB6A0}" srcId="{59B90150-5300-4DA2-9760-DB21604CE8A7}" destId="{F6863C4F-E526-46C1-BECA-85D2C0304BE8}" srcOrd="0" destOrd="0" parTransId="{4CD6262D-0557-464F-A4D6-7A478BDF0FBF}" sibTransId="{8FD4A956-AE0D-4034-A275-9902CB7ADFFE}"/>
    <dgm:cxn modelId="{48B18181-E80A-43DE-881B-25ECBA0664BE}" type="presParOf" srcId="{8EBE52AA-9ECD-4301-A46D-1A79749AF65F}" destId="{FC93AF3E-1669-4C8F-8B80-5E4632480E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DB7D5-19F6-40D2-A6C2-374FADB0BC18}">
      <dsp:nvSpPr>
        <dsp:cNvPr id="0" name=""/>
        <dsp:cNvSpPr/>
      </dsp:nvSpPr>
      <dsp:spPr>
        <a:xfrm>
          <a:off x="0" y="4029"/>
          <a:ext cx="8596668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BUDOWA PRZYŁĄCZA WODOCIĄGOWEGO DO „MAŁEGO AMFITEATRU” </a:t>
          </a:r>
        </a:p>
      </dsp:txBody>
      <dsp:txXfrm>
        <a:off x="64083" y="68112"/>
        <a:ext cx="8468502" cy="118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28115-0331-49E2-8CB2-53DF7BD9217C}">
      <dsp:nvSpPr>
        <dsp:cNvPr id="0" name=""/>
        <dsp:cNvSpPr/>
      </dsp:nvSpPr>
      <dsp:spPr>
        <a:xfrm>
          <a:off x="0" y="4029"/>
          <a:ext cx="8596668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rPr>
            <a:t>ZAGOSPODAROWANIE CZĘŚCI NABRZEŻA JEZIORA LAMPACKIEGO W SORKWITACH </a:t>
          </a:r>
        </a:p>
      </dsp:txBody>
      <dsp:txXfrm>
        <a:off x="64083" y="68112"/>
        <a:ext cx="8468502" cy="1184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9696F-325B-4686-8256-F245A0CAF35F}">
      <dsp:nvSpPr>
        <dsp:cNvPr id="0" name=""/>
        <dsp:cNvSpPr/>
      </dsp:nvSpPr>
      <dsp:spPr>
        <a:xfrm>
          <a:off x="324262" y="360"/>
          <a:ext cx="5516039" cy="3689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Otrzymane dofinansowanie wynosi: 284 081,00 zł.</a:t>
          </a:r>
        </a:p>
      </dsp:txBody>
      <dsp:txXfrm>
        <a:off x="342274" y="18372"/>
        <a:ext cx="5480015" cy="332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3AF3E-1669-4C8F-8B80-5E4632480EB9}">
      <dsp:nvSpPr>
        <dsp:cNvPr id="0" name=""/>
        <dsp:cNvSpPr/>
      </dsp:nvSpPr>
      <dsp:spPr>
        <a:xfrm>
          <a:off x="0" y="116"/>
          <a:ext cx="5492750" cy="3690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Wartość inwestycji: 590.819,00 zł</a:t>
          </a:r>
        </a:p>
      </dsp:txBody>
      <dsp:txXfrm>
        <a:off x="18018" y="18134"/>
        <a:ext cx="5456714" cy="3330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28115-0331-49E2-8CB2-53DF7BD9217C}">
      <dsp:nvSpPr>
        <dsp:cNvPr id="0" name=""/>
        <dsp:cNvSpPr/>
      </dsp:nvSpPr>
      <dsp:spPr>
        <a:xfrm>
          <a:off x="0" y="4029"/>
          <a:ext cx="9152466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rPr>
            <a:t>ZAGOSPODAROWANIE CZĘŚCI NABRZEŻA JEZIORA LAMPACKIEGO W SORKWITACH </a:t>
          </a:r>
        </a:p>
      </dsp:txBody>
      <dsp:txXfrm>
        <a:off x="64083" y="68112"/>
        <a:ext cx="9024300" cy="11845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EBB01-6931-4651-BDBD-457FB89CDD2C}">
      <dsp:nvSpPr>
        <dsp:cNvPr id="0" name=""/>
        <dsp:cNvSpPr/>
      </dsp:nvSpPr>
      <dsp:spPr>
        <a:xfrm>
          <a:off x="0" y="15730"/>
          <a:ext cx="8596668" cy="1289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WYKONANIE PODJAZDU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 SZKOŁY PODSTAWOWEJ W SORKWITACH </a:t>
          </a:r>
        </a:p>
      </dsp:txBody>
      <dsp:txXfrm>
        <a:off x="62940" y="78670"/>
        <a:ext cx="8470788" cy="11634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3AF3E-1669-4C8F-8B80-5E4632480EB9}">
      <dsp:nvSpPr>
        <dsp:cNvPr id="0" name=""/>
        <dsp:cNvSpPr/>
      </dsp:nvSpPr>
      <dsp:spPr>
        <a:xfrm>
          <a:off x="0" y="116"/>
          <a:ext cx="5080000" cy="3690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Wartość inwestycji: 26.476,00 zł.</a:t>
          </a:r>
        </a:p>
      </dsp:txBody>
      <dsp:txXfrm>
        <a:off x="18018" y="18134"/>
        <a:ext cx="5043964" cy="3330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3FDDD-1BF5-4B1E-94A5-B41729422E95}">
      <dsp:nvSpPr>
        <dsp:cNvPr id="0" name=""/>
        <dsp:cNvSpPr/>
      </dsp:nvSpPr>
      <dsp:spPr>
        <a:xfrm>
          <a:off x="0" y="177775"/>
          <a:ext cx="8596668" cy="965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REMONT I PRZEBUDOWA BUDYNKU GOK W SORKWITACH W CELU UTWORZENIA KLUBU „SENIOR+”</a:t>
          </a:r>
        </a:p>
      </dsp:txBody>
      <dsp:txXfrm>
        <a:off x="47120" y="224895"/>
        <a:ext cx="8502428" cy="8710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3AF3E-1669-4C8F-8B80-5E4632480EB9}">
      <dsp:nvSpPr>
        <dsp:cNvPr id="0" name=""/>
        <dsp:cNvSpPr/>
      </dsp:nvSpPr>
      <dsp:spPr>
        <a:xfrm>
          <a:off x="0" y="116"/>
          <a:ext cx="5791200" cy="3690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tx1"/>
              </a:solidFill>
            </a:rPr>
            <a:t>Wartość inwestycji: 130.500,00 zł.</a:t>
          </a:r>
        </a:p>
      </dsp:txBody>
      <dsp:txXfrm>
        <a:off x="18018" y="18134"/>
        <a:ext cx="5755164" cy="333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Kliknij, aby przesunąć slajd</a:t>
            </a:r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0F69C1B-D8F3-4877-B796-11CAB969DD6C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339" name="TextShape 3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3D54AB1-43CD-45B7-92B0-8ECB274DED6D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342" name="TextShape 3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F13D82A-02FD-4874-931B-EC8F0FA1DE8A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8F82CA8-DC1D-4D0A-8546-CB4B7EAFC2FA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1FC7593-58FD-4DA3-A770-2B8D1C3233D2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C158D48-DDFD-4855-B4E3-386C8B4C21EB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7866553-BF70-4255-A4F8-E793E40C01A9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291CCFD-9CA3-4F5B-9335-9E7CCAFD1F27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AF699DA-0808-4509-B66C-C5014FF73C6C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1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015EE61-B999-48FE-AB43-180622C7909C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69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0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1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2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3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79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0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1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2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97081B6-7C6E-4EF8-8BC9-8784AF4EE776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5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6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4DDC1EF-84DD-4092-9380-FEE80C8FD084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15.jpeg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diagramData" Target="../diagrams/data3.xml"/><Relationship Id="rId7" Type="http://schemas.openxmlformats.org/officeDocument/2006/relationships/diagramLayout" Target="../diagrams/layout3.xml"/><Relationship Id="rId8" Type="http://schemas.openxmlformats.org/officeDocument/2006/relationships/diagramQuickStyle" Target="../diagrams/quickStyle3.xml"/><Relationship Id="rId9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11" Type="http://schemas.openxmlformats.org/officeDocument/2006/relationships/diagramData" Target="../diagrams/data4.xml"/><Relationship Id="rId12" Type="http://schemas.openxmlformats.org/officeDocument/2006/relationships/diagramLayout" Target="../diagrams/layout4.xml"/><Relationship Id="rId13" Type="http://schemas.openxmlformats.org/officeDocument/2006/relationships/diagramQuickStyle" Target="../diagrams/quickStyle4.xml"/><Relationship Id="rId14" Type="http://schemas.openxmlformats.org/officeDocument/2006/relationships/diagramColors" Target="../diagrams/colors4.xml"/><Relationship Id="rId15" Type="http://schemas.microsoft.com/office/2007/relationships/diagramDrawing" Target="../diagrams/drawing4.xml"/><Relationship Id="rId16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diagramData" Target="../diagrams/data6.xml"/><Relationship Id="rId2" Type="http://schemas.openxmlformats.org/officeDocument/2006/relationships/diagramLayout" Target="../diagrams/layout6.xml"/><Relationship Id="rId3" Type="http://schemas.openxmlformats.org/officeDocument/2006/relationships/diagramQuickStyle" Target="../diagrams/quickStyle6.xml"/><Relationship Id="rId4" Type="http://schemas.openxmlformats.org/officeDocument/2006/relationships/diagramColors" Target="../diagrams/colors6.xml"/><Relationship Id="rId5" Type="http://schemas.microsoft.com/office/2007/relationships/diagramDrawing" Target="../diagrams/drawing6.xml"/><Relationship Id="rId6" Type="http://schemas.openxmlformats.org/officeDocument/2006/relationships/diagramData" Target="../diagrams/data7.xml"/><Relationship Id="rId7" Type="http://schemas.openxmlformats.org/officeDocument/2006/relationships/diagramLayout" Target="../diagrams/layout7.xml"/><Relationship Id="rId8" Type="http://schemas.openxmlformats.org/officeDocument/2006/relationships/diagramQuickStyle" Target="../diagrams/quickStyle7.xml"/><Relationship Id="rId9" Type="http://schemas.openxmlformats.org/officeDocument/2006/relationships/diagramColors" Target="../diagrams/colors7.xml"/><Relationship Id="rId10" Type="http://schemas.microsoft.com/office/2007/relationships/diagramDrawing" Target="../diagrams/drawing7.xml"/><Relationship Id="rId11" Type="http://schemas.openxmlformats.org/officeDocument/2006/relationships/image" Target="../media/image18.jpeg"/><Relationship Id="rId1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diagramData" Target="../diagrams/data8.xml"/><Relationship Id="rId2" Type="http://schemas.openxmlformats.org/officeDocument/2006/relationships/diagramLayout" Target="../diagrams/layout8.xml"/><Relationship Id="rId3" Type="http://schemas.openxmlformats.org/officeDocument/2006/relationships/diagramQuickStyle" Target="../diagrams/quickStyle8.xml"/><Relationship Id="rId4" Type="http://schemas.openxmlformats.org/officeDocument/2006/relationships/diagramColors" Target="../diagrams/colors8.xml"/><Relationship Id="rId5" Type="http://schemas.microsoft.com/office/2007/relationships/diagramDrawing" Target="../diagrams/drawing8.xml"/><Relationship Id="rId6" Type="http://schemas.openxmlformats.org/officeDocument/2006/relationships/diagramData" Target="../diagrams/data9.xml"/><Relationship Id="rId7" Type="http://schemas.openxmlformats.org/officeDocument/2006/relationships/diagramLayout" Target="../diagrams/layout9.xml"/><Relationship Id="rId8" Type="http://schemas.openxmlformats.org/officeDocument/2006/relationships/diagramQuickStyle" Target="../diagrams/quickStyle9.xml"/><Relationship Id="rId9" Type="http://schemas.openxmlformats.org/officeDocument/2006/relationships/diagramColors" Target="../diagrams/colors9.xml"/><Relationship Id="rId10" Type="http://schemas.microsoft.com/office/2007/relationships/diagramDrawing" Target="../diagrams/drawing9.xml"/><Relationship Id="rId11" Type="http://schemas.openxmlformats.org/officeDocument/2006/relationships/image" Target="../media/image19.jpeg"/><Relationship Id="rId1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chart" Target="../charts/chart11.xml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1818360" y="200448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Sorkwity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30" name="Obraz 2" descr=""/>
          <p:cNvPicPr/>
          <p:nvPr/>
        </p:nvPicPr>
        <p:blipFill>
          <a:blip r:embed="rId1"/>
          <a:stretch/>
        </p:blipFill>
        <p:spPr>
          <a:xfrm>
            <a:off x="4495680" y="655920"/>
            <a:ext cx="1885680" cy="2067840"/>
          </a:xfrm>
          <a:prstGeom prst="rect">
            <a:avLst/>
          </a:prstGeom>
          <a:ln>
            <a:noFill/>
          </a:ln>
        </p:spPr>
      </p:pic>
      <p:pic>
        <p:nvPicPr>
          <p:cNvPr id="231" name="Symbol zastępczy zawartości 5" descr=""/>
          <p:cNvPicPr/>
          <p:nvPr/>
        </p:nvPicPr>
        <p:blipFill>
          <a:blip r:embed="rId2"/>
          <a:stretch/>
        </p:blipFill>
        <p:spPr>
          <a:xfrm>
            <a:off x="3255840" y="3902760"/>
            <a:ext cx="4985640" cy="240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677160" y="609480"/>
            <a:ext cx="939960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78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DROGI OSIEDLOWEJ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SORKWITACH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8" name="TextShape 2"/>
          <p:cNvSpPr txBox="1"/>
          <p:nvPr/>
        </p:nvSpPr>
        <p:spPr>
          <a:xfrm>
            <a:off x="875160" y="2095560"/>
            <a:ext cx="6061680" cy="2361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2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 2017 r. przeprowadzony został remont                               i modernizacja drogi wewnętrznej  osiedlowej przy ul. Szkolnej w Sorkwitach, obejmująca: wykonanie nawierzchni o powierzchni ok 218,2 m2 z kostki betonowej gr. 8 cm na podsypce cementowo – piaskowej oraz podbudowie z kruszywa łamanego o gr. 20 cm wraz z obramowaniem jezdni krawężnikami betonowymi 15x30x100 cm po uprzedniej rozbiórce płyt drogowych. 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	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90" name="TextShape 4"/>
          <p:cNvSpPr txBox="1"/>
          <p:nvPr/>
        </p:nvSpPr>
        <p:spPr>
          <a:xfrm>
            <a:off x="951120" y="5867280"/>
            <a:ext cx="6287400" cy="761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just">
              <a:lnSpc>
                <a:spcPct val="150000"/>
              </a:lnSpc>
              <a:spcBef>
                <a:spcPts val="1199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Całkowita wartość inwestycji: 27.999,34 zł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91" name="Picture 2" descr="C:\Users\wybory\Desktop\Zdjęcia\20180828_131132.jpg"/>
          <p:cNvPicPr/>
          <p:nvPr/>
        </p:nvPicPr>
        <p:blipFill>
          <a:blip r:embed="rId1"/>
          <a:stretch/>
        </p:blipFill>
        <p:spPr>
          <a:xfrm>
            <a:off x="7505640" y="2059560"/>
            <a:ext cx="3276360" cy="371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1460520" y="261360"/>
            <a:ext cx="9603360" cy="1142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226292"/>
                </a:solidFill>
                <a:latin typeface="Cambria"/>
              </a:rPr>
              <a:t>INNE PRACE REMONTOWE 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694080" y="1213920"/>
            <a:ext cx="5304240" cy="2271960"/>
          </a:xfrm>
          <a:prstGeom prst="rect">
            <a:avLst/>
          </a:prstGeom>
          <a:gradFill rotWithShape="0">
            <a:gsLst>
              <a:gs pos="0">
                <a:srgbClr val="64a384"/>
              </a:gs>
              <a:gs pos="100000">
                <a:srgbClr val="b9d0c4">
                  <a:alpha val="0"/>
                </a:srgbClr>
              </a:gs>
            </a:gsLst>
            <a:lin ang="16200000"/>
          </a:gradFill>
          <a:ln w="12600">
            <a:solidFill>
              <a:srgbClr val="2e946b"/>
            </a:solidFill>
            <a:round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Cambria"/>
              </a:rPr>
              <a:t>SORKWITY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Cambria"/>
              </a:rPr>
              <a:t>W okresie wakacyjnym wykonany został remont pokrycia dachu oraz wymiana obróbki blacharskiej na budynku przedszkola w Sorkwitach przy ul. Olsztyńskiej 14.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Cambria"/>
              </a:rPr>
              <a:t>Koszt wykonanych robót : 9 138,28 zł</a:t>
            </a:r>
            <a:r>
              <a:rPr b="0" lang="en-US" sz="1800" spc="-1" strike="noStrike">
                <a:solidFill>
                  <a:srgbClr val="000000"/>
                </a:solidFill>
                <a:latin typeface="Cambria"/>
              </a:rPr>
              <a:t>.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1307520" y="4725000"/>
            <a:ext cx="9771480" cy="17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</p:txBody>
      </p:sp>
      <p:sp>
        <p:nvSpPr>
          <p:cNvPr id="295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96" name="TextShape 5"/>
          <p:cNvSpPr txBox="1"/>
          <p:nvPr/>
        </p:nvSpPr>
        <p:spPr>
          <a:xfrm>
            <a:off x="675000" y="3766680"/>
            <a:ext cx="5304240" cy="2386080"/>
          </a:xfrm>
          <a:prstGeom prst="rect">
            <a:avLst/>
          </a:prstGeom>
          <a:gradFill rotWithShape="0">
            <a:gsLst>
              <a:gs pos="0">
                <a:srgbClr val="64a384"/>
              </a:gs>
              <a:gs pos="100000">
                <a:srgbClr val="b9d0c4">
                  <a:alpha val="0"/>
                </a:srgbClr>
              </a:gs>
            </a:gsLst>
            <a:lin ang="16200000"/>
          </a:gradFill>
          <a:ln w="12600">
            <a:solidFill>
              <a:srgbClr val="2e946b"/>
            </a:solidFill>
            <a:round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Cambria"/>
              </a:rPr>
              <a:t>SORKWITY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Cambria"/>
              </a:rPr>
              <a:t>Na zlecenie Gminy Sorkwity wykonana została  naprawę schodów zewnętrznych prowadzących do Niepublicznego Ośrodka Zdrowia w Sorkwitach.  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Cambria"/>
              </a:rPr>
              <a:t>Koszt wykonanych robót : 2849,77 zł.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97" name="Picture 2" descr="C:\Users\wybory\Desktop\Zdjęcia\20180828_131922.jpg"/>
          <p:cNvPicPr/>
          <p:nvPr/>
        </p:nvPicPr>
        <p:blipFill>
          <a:blip r:embed="rId1"/>
          <a:stretch/>
        </p:blipFill>
        <p:spPr>
          <a:xfrm>
            <a:off x="6762600" y="1847880"/>
            <a:ext cx="4049640" cy="3370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1460520" y="261360"/>
            <a:ext cx="9603360" cy="1142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226292"/>
                </a:solidFill>
                <a:latin typeface="Cambria"/>
              </a:rPr>
              <a:t>INNE PRACE REMONTOWE 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859320" y="2718720"/>
            <a:ext cx="5664240" cy="2291040"/>
          </a:xfrm>
          <a:prstGeom prst="rect">
            <a:avLst/>
          </a:prstGeom>
          <a:gradFill rotWithShape="0">
            <a:gsLst>
              <a:gs pos="0">
                <a:srgbClr val="6cd5ae"/>
              </a:gs>
              <a:gs pos="100000">
                <a:srgbClr val="c4ebdb">
                  <a:alpha val="0"/>
                </a:srgbClr>
              </a:gs>
            </a:gsLst>
            <a:lin ang="16200000"/>
          </a:gradFill>
          <a:ln w="12600">
            <a:solidFill>
              <a:srgbClr val="42d0a2"/>
            </a:solidFill>
            <a:round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SORKWITY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Wykonano utwardzenie terenu kostka brukową pod tablicą ogłoszeń znajdującą się przy ul. Zamkowej   w Sorkwitach.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Wartość ogółem: 499,04 zł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1307520" y="4725000"/>
            <a:ext cx="9771480" cy="17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</p:txBody>
      </p:sp>
      <p:sp>
        <p:nvSpPr>
          <p:cNvPr id="301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02" name="Picture 2" descr="C:\Users\wybory\Desktop\Zdjęcia\20180828_132812.jpg"/>
          <p:cNvPicPr/>
          <p:nvPr/>
        </p:nvPicPr>
        <p:blipFill>
          <a:blip r:embed="rId1"/>
          <a:stretch/>
        </p:blipFill>
        <p:spPr>
          <a:xfrm>
            <a:off x="6877080" y="1391040"/>
            <a:ext cx="3611520" cy="4989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850680" y="470880"/>
            <a:ext cx="960336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59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BUDOWA KANALIZACJI SANITARNEJ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SORKWITY -MILUKI  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4" name="TextShape 2"/>
          <p:cNvSpPr txBox="1"/>
          <p:nvPr/>
        </p:nvSpPr>
        <p:spPr>
          <a:xfrm>
            <a:off x="694800" y="2726280"/>
            <a:ext cx="5729760" cy="2040120"/>
          </a:xfrm>
          <a:prstGeom prst="rect">
            <a:avLst/>
          </a:prstGeom>
          <a:gradFill rotWithShape="0">
            <a:gsLst>
              <a:gs pos="0">
                <a:srgbClr val="6cd5ae"/>
              </a:gs>
              <a:gs pos="100000">
                <a:srgbClr val="c4ebdb">
                  <a:alpha val="0"/>
                </a:srgbClr>
              </a:gs>
            </a:gsLst>
            <a:lin ang="16200000"/>
          </a:gradFill>
          <a:ln w="12600">
            <a:solidFill>
              <a:srgbClr val="42d0a2"/>
            </a:solidFill>
            <a:round/>
          </a:ln>
        </p:spPr>
        <p:txBody>
          <a:bodyPr>
            <a:normAutofit/>
          </a:bodyPr>
          <a:p>
            <a:pPr marL="343080" indent="-342720"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W 2016 r. dla Gminy Sorkwity Agencja Nieruchomości Rolnych Oddział Terenowy w Olsztynie przekazała sieć kanalizacyjną grawitacyjną i tłoczną (łącznie 1290,30 m) wraz z przepompownią ścieków w msc. Miluki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05" name="CustomShape 3"/>
          <p:cNvSpPr/>
          <p:nvPr/>
        </p:nvSpPr>
        <p:spPr>
          <a:xfrm>
            <a:off x="1307520" y="4725000"/>
            <a:ext cx="9771480" cy="17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</p:txBody>
      </p:sp>
      <p:sp>
        <p:nvSpPr>
          <p:cNvPr id="306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07" name="TextShape 5"/>
          <p:cNvSpPr txBox="1"/>
          <p:nvPr/>
        </p:nvSpPr>
        <p:spPr>
          <a:xfrm>
            <a:off x="768240" y="5781960"/>
            <a:ext cx="6287400" cy="4842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82000"/>
          </a:bodyPr>
          <a:p>
            <a:pPr algn="ctr">
              <a:lnSpc>
                <a:spcPct val="150000"/>
              </a:lnSpc>
              <a:spcBef>
                <a:spcPts val="1199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Całkowita wartość inwestycji:  230.120,00 zł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308" name="Picture 2" descr="C:\Users\wybory\Desktop\Zdjęcia\Miluki 2018 (2).jpg"/>
          <p:cNvPicPr/>
          <p:nvPr/>
        </p:nvPicPr>
        <p:blipFill>
          <a:blip r:embed="rId1"/>
          <a:stretch/>
        </p:blipFill>
        <p:spPr>
          <a:xfrm>
            <a:off x="6629400" y="2076480"/>
            <a:ext cx="4754520" cy="360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4017190667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09" name="TextShape 1"/>
          <p:cNvSpPr txBox="1"/>
          <p:nvPr/>
        </p:nvSpPr>
        <p:spPr>
          <a:xfrm>
            <a:off x="1121760" y="2757600"/>
            <a:ext cx="6241680" cy="1420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Do sceny znajdującej się na terenie boiska przy Szkole Podstawowej w Sorkwitach poprowadzone zostało nowe przyłącze wodociągowe.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grpSp>
        <p:nvGrpSpPr>
          <p:cNvPr id="310" name="Group 2"/>
          <p:cNvGrpSpPr/>
          <p:nvPr/>
        </p:nvGrpSpPr>
        <p:grpSpPr>
          <a:xfrm>
            <a:off x="905760" y="5717520"/>
            <a:ext cx="6396120" cy="632160"/>
            <a:chOff x="905760" y="5717520"/>
            <a:chExt cx="6396120" cy="632160"/>
          </a:xfrm>
        </p:grpSpPr>
        <p:sp>
          <p:nvSpPr>
            <p:cNvPr id="311" name="CustomShape 3"/>
            <p:cNvSpPr/>
            <p:nvPr/>
          </p:nvSpPr>
          <p:spPr>
            <a:xfrm>
              <a:off x="905760" y="5717520"/>
              <a:ext cx="6396120" cy="63216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12" name="CustomShape 4"/>
            <p:cNvSpPr/>
            <p:nvPr/>
          </p:nvSpPr>
          <p:spPr>
            <a:xfrm>
              <a:off x="927000" y="5748120"/>
              <a:ext cx="635400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4.816,69,00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pic>
        <p:nvPicPr>
          <p:cNvPr id="313" name="Obraz 8" descr=""/>
          <p:cNvPicPr/>
          <p:nvPr/>
        </p:nvPicPr>
        <p:blipFill>
          <a:blip r:embed="rId6"/>
          <a:stretch/>
        </p:blipFill>
        <p:spPr>
          <a:xfrm>
            <a:off x="8159760" y="2237760"/>
            <a:ext cx="2910240" cy="3880440"/>
          </a:xfrm>
          <a:prstGeom prst="rect">
            <a:avLst/>
          </a:prstGeom>
          <a:ln>
            <a:noFill/>
          </a:ln>
        </p:spPr>
      </p:pic>
      <p:sp>
        <p:nvSpPr>
          <p:cNvPr id="314" name="CustomShape 5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4255159168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15" name="TextShape 1"/>
          <p:cNvSpPr txBox="1"/>
          <p:nvPr/>
        </p:nvSpPr>
        <p:spPr>
          <a:xfrm>
            <a:off x="677160" y="2077560"/>
            <a:ext cx="9328320" cy="3414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Gmina Sorkwity za pośrednictwem Lokalnej Grupy Działania „Mazurskie Morze” otrzymała od Województwa Warmińsko – Mazurskiego dofinasowanie na realizacje inwestycji </a:t>
            </a:r>
            <a:r>
              <a:rPr b="1" lang="en-US" sz="2000" spc="-1" strike="noStrike">
                <a:solidFill>
                  <a:srgbClr val="226f50"/>
                </a:solidFill>
                <a:latin typeface="Trebuchet MS"/>
              </a:rPr>
              <a:t>„Zagospodarowanie części nabrzeża Jeziora Lampackiego”.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Zakres planowanej inwestycji obejmuje zagospodarowanie części nabrzeża Jeziora Lampackiego na cele turystyczne i rekreacyjne w miejscowości Sorkwity. Operacja zakłada budowę ścieżki spacerowo-rowerowej wzdłuż brzegu jeziora wraz z budową oświetlenia i wyposażenia w małą architekturę (ławeczki) oraz budowę na działce przy cmentarzu wiaty grillowej i budowę parkingu na 78 aut.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4144912390"/>
              </p:ext>
            </p:extLst>
          </p:nvPr>
        </p:nvGraphicFramePr>
        <p:xfrm>
          <a:off x="3937320" y="6008760"/>
          <a:ext cx="6564960" cy="3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2351692528"/>
              </p:ext>
            </p:extLst>
          </p:nvPr>
        </p:nvGraphicFramePr>
        <p:xfrm>
          <a:off x="4232520" y="5492160"/>
          <a:ext cx="5492520" cy="3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16" name="CustomShape 2"/>
          <p:cNvSpPr/>
          <p:nvPr/>
        </p:nvSpPr>
        <p:spPr>
          <a:xfrm>
            <a:off x="10807920" y="6157440"/>
            <a:ext cx="1136160" cy="3646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Obraz 8" descr=""/>
          <p:cNvPicPr/>
          <p:nvPr/>
        </p:nvPicPr>
        <p:blipFill>
          <a:blip r:embed="rId1"/>
          <a:stretch/>
        </p:blipFill>
        <p:spPr>
          <a:xfrm>
            <a:off x="1244520" y="2368440"/>
            <a:ext cx="3936600" cy="2952360"/>
          </a:xfrm>
          <a:prstGeom prst="rect">
            <a:avLst/>
          </a:prstGeom>
          <a:ln>
            <a:noFill/>
          </a:ln>
        </p:spPr>
      </p:pic>
      <p:pic>
        <p:nvPicPr>
          <p:cNvPr id="318" name="Obraz 10" descr=""/>
          <p:cNvPicPr/>
          <p:nvPr/>
        </p:nvPicPr>
        <p:blipFill>
          <a:blip r:embed="rId2"/>
          <a:stretch/>
        </p:blipFill>
        <p:spPr>
          <a:xfrm>
            <a:off x="5892840" y="2260440"/>
            <a:ext cx="3936600" cy="2952360"/>
          </a:xfrm>
          <a:prstGeom prst="rect">
            <a:avLst/>
          </a:prstGeom>
          <a:ln>
            <a:noFill/>
          </a:ln>
        </p:spPr>
      </p:pic>
      <p:sp>
        <p:nvSpPr>
          <p:cNvPr id="319" name="CustomShape 1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1523880" y="5510880"/>
            <a:ext cx="31816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600" spc="-1" strike="noStrike">
                <a:solidFill>
                  <a:srgbClr val="000000"/>
                </a:solidFill>
                <a:latin typeface="Trebuchet MS"/>
              </a:rPr>
              <a:t>Parking przy cmentarzu </a:t>
            </a:r>
            <a:endParaRPr b="0" lang="pl-PL" sz="1600" spc="-1" strike="noStrike">
              <a:latin typeface="Arial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5974200" y="5504760"/>
            <a:ext cx="3864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1600" spc="-1" strike="noStrike">
                <a:solidFill>
                  <a:srgbClr val="000000"/>
                </a:solidFill>
                <a:latin typeface="Trebuchet MS"/>
              </a:rPr>
              <a:t>Ulica Zamkowa wzdłuż j. Lampackiego </a:t>
            </a:r>
            <a:endParaRPr b="0" lang="pl-PL" sz="1600" spc="-1" strike="noStrike">
              <a:latin typeface="Arial"/>
            </a:endParaRPr>
          </a:p>
        </p:txBody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2804606281"/>
              </p:ext>
            </p:extLst>
          </p:nvPr>
        </p:nvGraphicFramePr>
        <p:xfrm>
          <a:off x="677160" y="609480"/>
          <a:ext cx="915228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2852833840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22" name="CustomShape 1"/>
          <p:cNvSpPr/>
          <p:nvPr/>
        </p:nvSpPr>
        <p:spPr>
          <a:xfrm>
            <a:off x="677160" y="2590920"/>
            <a:ext cx="5519880" cy="1005120"/>
          </a:xfrm>
          <a:prstGeom prst="rect">
            <a:avLst/>
          </a:prstGeom>
          <a:noFill/>
          <a:ln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 celu zwiększenia bezpieczeństwa uczniów szkoły przy Szkole Podstawowej w Sorkwiach wykonany został podjazd z polbruku. </a:t>
            </a:r>
            <a:endParaRPr b="0" lang="pl-PL" sz="2000" spc="-1" strike="noStrike"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459014191"/>
              </p:ext>
            </p:extLst>
          </p:nvPr>
        </p:nvGraphicFramePr>
        <p:xfrm>
          <a:off x="1244520" y="5765760"/>
          <a:ext cx="5079600" cy="3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23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24" name="Picture 2" descr="C:\Users\wybory\Desktop\Zdjęcia\20180828_131417.jpg"/>
          <p:cNvPicPr/>
          <p:nvPr/>
        </p:nvPicPr>
        <p:blipFill>
          <a:blip r:embed="rId11"/>
          <a:stretch/>
        </p:blipFill>
        <p:spPr>
          <a:xfrm>
            <a:off x="7184880" y="2357280"/>
            <a:ext cx="4177800" cy="313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2899938615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25" name="TextShape 1"/>
          <p:cNvSpPr txBox="1"/>
          <p:nvPr/>
        </p:nvSpPr>
        <p:spPr>
          <a:xfrm>
            <a:off x="677160" y="1930320"/>
            <a:ext cx="5418360" cy="3503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Gmina Sorkwity realizuje zadanie związane                    z remontem i przebudową części istniejącego budynku Gminnego Ośrodka Kultury w Sorkwitach w celu utworzenia KLUBU „SENIOR+”.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Przedmiot zamówienia jest współfinansowany ze środków w ramach Programu Wieloletniego „Senior+” na lata 2015-2020 Edycja 2018 Moduł 1 – Wsparcie finansowe na utworzenie lub wyposażenie Klubu „Senior+”.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41038120"/>
              </p:ext>
            </p:extLst>
          </p:nvPr>
        </p:nvGraphicFramePr>
        <p:xfrm>
          <a:off x="1200240" y="5955120"/>
          <a:ext cx="5790960" cy="3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26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/>
          <a:fillRef idx="0"/>
          <a:effectRef idx="1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27" name="Picture 2" descr="C:\Users\wybory\Desktop\Zdjęcia\20180828_132454.jpg"/>
          <p:cNvPicPr/>
          <p:nvPr/>
        </p:nvPicPr>
        <p:blipFill>
          <a:blip r:embed="rId11"/>
          <a:stretch/>
        </p:blipFill>
        <p:spPr>
          <a:xfrm>
            <a:off x="6325920" y="2057400"/>
            <a:ext cx="5027760" cy="3770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SORKWITY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9" name="TextShape 2"/>
          <p:cNvSpPr txBox="1"/>
          <p:nvPr/>
        </p:nvSpPr>
        <p:spPr>
          <a:xfrm>
            <a:off x="677880" y="2160720"/>
            <a:ext cx="757044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Miejscowość Sorkwity – nowe oprawy: 104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Miejscowość Miluki  – nowe oprawy: 2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5059800" y="5952600"/>
            <a:ext cx="5671800" cy="395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000" spc="-1" strike="noStrike">
                <a:solidFill>
                  <a:srgbClr val="000000"/>
                </a:solidFill>
                <a:latin typeface="Trebuchet MS"/>
              </a:rPr>
              <a:t>Całkowita wartość inwestycji: 520 063,54 zł 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32" name="Obraz 6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9160" cy="3758760"/>
          </a:xfrm>
          <a:prstGeom prst="rect">
            <a:avLst/>
          </a:prstGeom>
          <a:ln>
            <a:noFill/>
          </a:ln>
        </p:spPr>
      </p:pic>
      <p:sp>
        <p:nvSpPr>
          <p:cNvPr id="333" name="CustomShape 5"/>
          <p:cNvSpPr/>
          <p:nvPr/>
        </p:nvSpPr>
        <p:spPr>
          <a:xfrm>
            <a:off x="816840" y="4011480"/>
            <a:ext cx="7083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Ponadto w budynkach Szkoły Podstawowej w Sorkwitach i sali gimnastycznej, GOK-u oraz remizie OSP Sorkwity wymieniono oświetlenie wewnętrzne na energooszczędne źródła światła LED.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457200" y="688320"/>
            <a:ext cx="5371560" cy="644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ZAKUP ŁAWOSTOŁÓW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6386760" y="5344920"/>
            <a:ext cx="471888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1.838,38  zł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304920" y="1706760"/>
            <a:ext cx="539712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Zakupiono 12  kompletów: składających się               z stołu składanego i dwóch  ławek składanych  bez oparć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6165360" y="726480"/>
            <a:ext cx="5531040" cy="7020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3600" spc="-1" strike="noStrike" cap="all">
                <a:solidFill>
                  <a:srgbClr val="000000"/>
                </a:solidFill>
                <a:latin typeface="Cambria"/>
              </a:rPr>
              <a:t>Zakup ławek i koszy  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236" name="CustomShape 5"/>
          <p:cNvSpPr/>
          <p:nvPr/>
        </p:nvSpPr>
        <p:spPr>
          <a:xfrm>
            <a:off x="5854680" y="1675440"/>
            <a:ext cx="539712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Zakupione zostały na potrzeby sołectwa Sorkwity w 2015 r. betonowe wkopywane ławki parkowe z oparciem o dł. 195 cm – szt. 2 oraz betonowe kosze poj. 40 l - szt. 2 18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237" name="CustomShape 6"/>
          <p:cNvSpPr/>
          <p:nvPr/>
        </p:nvSpPr>
        <p:spPr>
          <a:xfrm>
            <a:off x="741600" y="5319000"/>
            <a:ext cx="491580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3.900,00 zł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pic>
        <p:nvPicPr>
          <p:cNvPr id="238" name="Picture 10" descr="Znalezione obrazy dla zapytania zestaw piwny"/>
          <p:cNvPicPr/>
          <p:nvPr/>
        </p:nvPicPr>
        <p:blipFill>
          <a:blip r:embed="rId1"/>
          <a:stretch/>
        </p:blipFill>
        <p:spPr>
          <a:xfrm>
            <a:off x="1632240" y="2994480"/>
            <a:ext cx="2705400" cy="2028960"/>
          </a:xfrm>
          <a:prstGeom prst="rect">
            <a:avLst/>
          </a:prstGeom>
          <a:ln>
            <a:noFill/>
          </a:ln>
        </p:spPr>
      </p:pic>
      <p:pic>
        <p:nvPicPr>
          <p:cNvPr id="239" name="Obraz 3" descr=""/>
          <p:cNvPicPr/>
          <p:nvPr/>
        </p:nvPicPr>
        <p:blipFill>
          <a:blip r:embed="rId2"/>
          <a:stretch/>
        </p:blipFill>
        <p:spPr>
          <a:xfrm>
            <a:off x="6920640" y="3096360"/>
            <a:ext cx="2705400" cy="2028960"/>
          </a:xfrm>
          <a:prstGeom prst="rect">
            <a:avLst/>
          </a:prstGeom>
          <a:ln>
            <a:noFill/>
          </a:ln>
        </p:spPr>
      </p:pic>
      <p:sp>
        <p:nvSpPr>
          <p:cNvPr id="240" name="CustomShape 7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SORKWITY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336" name="Wykres 8"/>
          <p:cNvGraphicFramePr/>
          <p:nvPr/>
        </p:nvGraphicFramePr>
        <p:xfrm>
          <a:off x="1981080" y="2572560"/>
          <a:ext cx="6467400" cy="315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457200" y="726120"/>
            <a:ext cx="581004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ZAKUP PIACHU NA PLAŻĘ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6788160" y="5448240"/>
            <a:ext cx="469872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3.000,00  zł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704880" y="1992600"/>
            <a:ext cx="539712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został transport piachu na plażę do miejscowości Sorkwity – 84 ton oraz  zostały wykonane prace porządkowe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44" name="CustomShape 4"/>
          <p:cNvSpPr/>
          <p:nvPr/>
        </p:nvSpPr>
        <p:spPr>
          <a:xfrm>
            <a:off x="6407280" y="707040"/>
            <a:ext cx="50544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 fontScale="84000"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</a:rPr>
              <a:t>Tablice ogłoszeń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45" name="CustomShape 5"/>
          <p:cNvSpPr/>
          <p:nvPr/>
        </p:nvSpPr>
        <p:spPr>
          <a:xfrm>
            <a:off x="6388200" y="1935360"/>
            <a:ext cx="53971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Wykonane zostały dwie tablice wolnostojące ogłoszeniowe z daszkiem; powierzchnia ekspozycyjna 120x180 cm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6" name="CustomShape 6"/>
          <p:cNvSpPr/>
          <p:nvPr/>
        </p:nvSpPr>
        <p:spPr>
          <a:xfrm>
            <a:off x="711360" y="5613480"/>
            <a:ext cx="523188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2.735,03 zł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47" name="CustomShape 7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48" name="Picture 2" descr="C:\Users\wybory\Desktop\Zdjęcia\20180828_131507.jpg"/>
          <p:cNvPicPr/>
          <p:nvPr/>
        </p:nvPicPr>
        <p:blipFill>
          <a:blip r:embed="rId1"/>
          <a:stretch/>
        </p:blipFill>
        <p:spPr>
          <a:xfrm>
            <a:off x="7728120" y="3038400"/>
            <a:ext cx="2882520" cy="2161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457200" y="726120"/>
            <a:ext cx="50544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47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PRÓG ZWALNIAJĄCY </a:t>
            </a:r>
            <a:br/>
            <a:r>
              <a:rPr b="1" lang="en-US" sz="2700" spc="-1" strike="noStrike">
                <a:solidFill>
                  <a:srgbClr val="000000"/>
                </a:solidFill>
                <a:latin typeface="Cambria"/>
              </a:rPr>
              <a:t>– UL. SZKOLNA </a:t>
            </a:r>
            <a:endParaRPr b="0" lang="en-US" sz="27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6546960" y="5634000"/>
            <a:ext cx="471132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670,35  zł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552600" y="2030400"/>
            <a:ext cx="50544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Zakup i montaż progu zwalniającego na drodze gminnej wewnętrznej  - ul. Szkolna wraz z niezbędnym oznakowieniam pionowym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52" name="CustomShape 4"/>
          <p:cNvSpPr/>
          <p:nvPr/>
        </p:nvSpPr>
        <p:spPr>
          <a:xfrm>
            <a:off x="6299280" y="726120"/>
            <a:ext cx="50544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 fontScale="45000"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</a:rPr>
              <a:t>Ogrodzenie placu zabaw Miluki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53" name="CustomShape 5"/>
          <p:cNvSpPr/>
          <p:nvPr/>
        </p:nvSpPr>
        <p:spPr>
          <a:xfrm>
            <a:off x="6523200" y="2043000"/>
            <a:ext cx="53971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Wykonano metalowe elementy ogrodzenia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placu zabaw w Milukach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54" name="CustomShape 6"/>
          <p:cNvSpPr/>
          <p:nvPr/>
        </p:nvSpPr>
        <p:spPr>
          <a:xfrm>
            <a:off x="863640" y="5651640"/>
            <a:ext cx="496548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6.090,02 zł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55" name="CustomShape 7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56" name="Picture 2" descr="C:\Users\wybory\Desktop\Zdjęcia\20180828_131642.jpg"/>
          <p:cNvPicPr/>
          <p:nvPr/>
        </p:nvPicPr>
        <p:blipFill>
          <a:blip r:embed="rId1"/>
          <a:stretch/>
        </p:blipFill>
        <p:spPr>
          <a:xfrm>
            <a:off x="1858680" y="3009960"/>
            <a:ext cx="2324160" cy="2437920"/>
          </a:xfrm>
          <a:prstGeom prst="rect">
            <a:avLst/>
          </a:prstGeom>
          <a:ln>
            <a:noFill/>
          </a:ln>
        </p:spPr>
      </p:pic>
      <p:pic>
        <p:nvPicPr>
          <p:cNvPr id="257" name="Picture 3" descr="C:\Users\wybory\Desktop\Zdjęcia\Miluki 2018 (3).jpg"/>
          <p:cNvPicPr/>
          <p:nvPr/>
        </p:nvPicPr>
        <p:blipFill>
          <a:blip r:embed="rId2"/>
          <a:stretch/>
        </p:blipFill>
        <p:spPr>
          <a:xfrm>
            <a:off x="6819840" y="2850480"/>
            <a:ext cx="4473000" cy="262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457200" y="726120"/>
            <a:ext cx="50544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ZAKUP SADZONEK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5954400" y="4921560"/>
            <a:ext cx="484668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1.249,00 zł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539640" y="1948320"/>
            <a:ext cx="50544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Zakupiono  sadzonki krzewów do nasadzeń              w miejscowości Sorkwity – żywotnik oraz tawułka – łącznie 50 szt. oraz kwiaty na tereny zielone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5797440" y="726120"/>
            <a:ext cx="50544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</a:rPr>
              <a:t>Zakup namiotu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6203880" y="2049480"/>
            <a:ext cx="37922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Zakup namiotu  o wym. 6 m x3m w kolarze biało - zielonym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3" name="CustomShape 6"/>
          <p:cNvSpPr/>
          <p:nvPr/>
        </p:nvSpPr>
        <p:spPr>
          <a:xfrm>
            <a:off x="654120" y="4927680"/>
            <a:ext cx="515592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1.936,15 zł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64" name="CustomShape 7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6095880" y="5466240"/>
            <a:ext cx="479880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944,00 zł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5797440" y="726120"/>
            <a:ext cx="50544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</a:rPr>
              <a:t>Zakup namiotu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5892840" y="2144880"/>
            <a:ext cx="53971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Zakup namiotu  o wym. 3 m x 4,5 m w kolorze granatowym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567360" y="5500800"/>
            <a:ext cx="51991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ok. 10.000,00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69" name="Picture 2" descr="Namiot handlowy 450 x 300 cm granatowy"/>
          <p:cNvPicPr/>
          <p:nvPr/>
        </p:nvPicPr>
        <p:blipFill>
          <a:blip r:embed="rId1"/>
          <a:stretch/>
        </p:blipFill>
        <p:spPr>
          <a:xfrm>
            <a:off x="6948000" y="3053880"/>
            <a:ext cx="2679840" cy="2051640"/>
          </a:xfrm>
          <a:prstGeom prst="rect">
            <a:avLst/>
          </a:prstGeom>
          <a:ln>
            <a:noFill/>
          </a:ln>
        </p:spPr>
      </p:pic>
      <p:sp>
        <p:nvSpPr>
          <p:cNvPr id="270" name="CustomShape 5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71" name="Picture 2" descr="C:\Users\wybory\Desktop\Zdjęcia\20180828_134229.jpg"/>
          <p:cNvPicPr/>
          <p:nvPr/>
        </p:nvPicPr>
        <p:blipFill>
          <a:blip r:embed="rId2"/>
          <a:stretch/>
        </p:blipFill>
        <p:spPr>
          <a:xfrm>
            <a:off x="1866960" y="2026440"/>
            <a:ext cx="2476080" cy="3268440"/>
          </a:xfrm>
          <a:prstGeom prst="rect">
            <a:avLst/>
          </a:prstGeom>
          <a:ln>
            <a:noFill/>
          </a:ln>
        </p:spPr>
      </p:pic>
      <p:sp>
        <p:nvSpPr>
          <p:cNvPr id="272" name="CustomShape 6"/>
          <p:cNvSpPr/>
          <p:nvPr/>
        </p:nvSpPr>
        <p:spPr>
          <a:xfrm>
            <a:off x="558720" y="669240"/>
            <a:ext cx="505440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 fontScale="84000"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</a:rPr>
              <a:t>Modernizacja drogi na plażę 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677160" y="609480"/>
            <a:ext cx="8596440" cy="10724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34000"/>
          </a:bodyPr>
          <a:p>
            <a:pPr algn="ctr">
              <a:lnSpc>
                <a:spcPct val="15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Trebuchet MS"/>
              </a:rPr>
              <a:t>BUDOWA POMOSTU W SORKWITACH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648720" y="2700720"/>
            <a:ext cx="564480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94.712,89 zł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w tym środki z UE w ramach działania 413 „Wdrażanie lokalnych strategii rozwoju” w zakresie operacji odpowiadających warunkom przyznania pomocy w ramach działania „Odnowa i rozwój wsi” objętego PROW na lata 2007-2013. w wysokości 54.612,03 zł  środki własne 40.100,86 zł 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pic>
        <p:nvPicPr>
          <p:cNvPr id="275" name="Obraz 3" descr=""/>
          <p:cNvPicPr/>
          <p:nvPr/>
        </p:nvPicPr>
        <p:blipFill>
          <a:blip r:embed="rId1"/>
          <a:stretch/>
        </p:blipFill>
        <p:spPr>
          <a:xfrm>
            <a:off x="6577920" y="2051280"/>
            <a:ext cx="5018760" cy="3764160"/>
          </a:xfrm>
          <a:prstGeom prst="rect">
            <a:avLst/>
          </a:prstGeom>
          <a:ln>
            <a:noFill/>
          </a:ln>
        </p:spPr>
      </p:pic>
      <p:sp>
        <p:nvSpPr>
          <p:cNvPr id="276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271800" y="772560"/>
            <a:ext cx="537552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97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ZAKUP LICZNIKÓW CIEPŁA DO KOTŁOWNI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619920" y="2621160"/>
            <a:ext cx="49078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 i montaż 3 sztuk ciepłomierzy do kotłowni w Sorkwitach 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450720" y="4452480"/>
            <a:ext cx="5644800" cy="11869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5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6.778,98 zł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80" name="CustomShape 4"/>
          <p:cNvSpPr/>
          <p:nvPr/>
        </p:nvSpPr>
        <p:spPr>
          <a:xfrm>
            <a:off x="5785560" y="781200"/>
            <a:ext cx="6405840" cy="16574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2800" spc="-1" strike="noStrike" cap="all">
                <a:solidFill>
                  <a:srgbClr val="000000"/>
                </a:solidFill>
                <a:latin typeface="Cambria"/>
              </a:rPr>
              <a:t>Zakup pieca centralnego ogrzewania do Ośrodka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pl-PL" sz="2800" spc="-1" strike="noStrike" cap="all">
                <a:solidFill>
                  <a:srgbClr val="000000"/>
                </a:solidFill>
                <a:latin typeface="Cambria"/>
              </a:rPr>
              <a:t> </a:t>
            </a:r>
            <a:r>
              <a:rPr b="1" lang="pl-PL" sz="2800" spc="-1" strike="noStrike" cap="all">
                <a:solidFill>
                  <a:srgbClr val="000000"/>
                </a:solidFill>
                <a:latin typeface="Cambria"/>
              </a:rPr>
              <a:t>Zdrowia w Sorkwitach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281" name="CustomShape 5"/>
          <p:cNvSpPr/>
          <p:nvPr/>
        </p:nvSpPr>
        <p:spPr>
          <a:xfrm>
            <a:off x="6508800" y="4446000"/>
            <a:ext cx="4959000" cy="1004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5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6.998,23  zł 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82" name="CustomShape 6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1145880" y="838440"/>
            <a:ext cx="10334520" cy="18021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 fontScale="51000"/>
          </a:bodyPr>
          <a:p>
            <a:pPr algn="ctr">
              <a:lnSpc>
                <a:spcPct val="90000"/>
              </a:lnSpc>
            </a:pPr>
            <a:r>
              <a:rPr b="1" lang="pl-PL" sz="4000" spc="-1" strike="noStrike" cap="all">
                <a:solidFill>
                  <a:srgbClr val="000000"/>
                </a:solidFill>
                <a:latin typeface="Trebuchet MS"/>
              </a:rPr>
              <a:t>opracowanie dokumentacji projektowo – kosztorysowej na zagospodarowania terenu wzdłuż brzegu Jeziora Lampackiego, gm. Sorkwity </a:t>
            </a:r>
            <a:endParaRPr b="0" lang="pl-PL" sz="4000" spc="-1" strike="noStrike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6203880" y="5167440"/>
            <a:ext cx="551160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22.000,00  zł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1449720" y="2932200"/>
            <a:ext cx="7889040" cy="11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3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Pod koniec 2016 r. Gmina Sorkwity zleciła wykonanie dokumentacji projektowo-kosztorysowej  na zagospodarowania terenu wzdłuż brzegu Jeziora Lampackiego. Dokumentacja wykonana została w 2017 r.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86" name="CustomShape 4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1390</TotalTime>
  <Application>LibreOffice/6.3.0.4$Windows_x86 LibreOffice_project/057fc023c990d676a43019934386b85b21a9ee99</Application>
  <Words>820</Words>
  <Paragraphs>116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2018-09-11T06:45:48Z</cp:lastPrinted>
  <dcterms:modified xsi:type="dcterms:W3CDTF">2020-05-11T11:57:13Z</dcterms:modified>
  <cp:revision>157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