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sldIdLst>
    <p:sldId id="836" r:id="rId2"/>
    <p:sldId id="837" r:id="rId3"/>
    <p:sldId id="838" r:id="rId4"/>
    <p:sldId id="839" r:id="rId5"/>
    <p:sldId id="840" r:id="rId6"/>
    <p:sldId id="841" r:id="rId7"/>
    <p:sldId id="842" r:id="rId8"/>
    <p:sldId id="843" r:id="rId9"/>
    <p:sldId id="844" r:id="rId10"/>
    <p:sldId id="845" r:id="rId1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838" autoAdjust="0"/>
    <p:restoredTop sz="94660" autoAdjust="0"/>
  </p:normalViewPr>
  <p:slideViewPr>
    <p:cSldViewPr snapToGrid="0">
      <p:cViewPr varScale="1">
        <p:scale>
          <a:sx n="58" d="100"/>
          <a:sy n="58" d="100"/>
        </p:scale>
        <p:origin x="-102" y="-4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676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prezentacja\POR&#211;WNANIE%20ZU&#379;YCIA%20KOSZT&#211;W%20ENERG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autoTitleDeleted val="1"/>
    <c:plotArea>
      <c:layout>
        <c:manualLayout>
          <c:layoutTarget val="inner"/>
          <c:xMode val="edge"/>
          <c:yMode val="edge"/>
          <c:x val="3.6111111111111122E-2"/>
          <c:y val="0.27216899970836989"/>
          <c:w val="0.93888888888888911"/>
          <c:h val="0.57625692621755609"/>
        </c:manualLayout>
      </c:layout>
      <c:barChart>
        <c:barDir val="col"/>
        <c:grouping val="stacked"/>
        <c:ser>
          <c:idx val="0"/>
          <c:order val="0"/>
          <c:tx>
            <c:strRef>
              <c:f>Arkusz1!$A$2</c:f>
              <c:strCache>
                <c:ptCount val="1"/>
                <c:pt idx="0">
                  <c:v>OSZCZĘDNOŚCI KOSZTÓW ZUŻYCIA ENERGII ELEKTRYCZNEJ 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>
                    <a:solidFill>
                      <a:srgbClr val="FF0000"/>
                    </a:solidFill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Arkusz1!$B$1:$C$1</c:f>
              <c:strCache>
                <c:ptCount val="2"/>
                <c:pt idx="0">
                  <c:v>18.06-18.08.2017</c:v>
                </c:pt>
                <c:pt idx="1">
                  <c:v>18.06-18.08.2018</c:v>
                </c:pt>
              </c:strCache>
            </c:strRef>
          </c:cat>
          <c:val>
            <c:numRef>
              <c:f>Arkusz1!$B$2:$C$2</c:f>
              <c:numCache>
                <c:formatCode>General</c:formatCode>
                <c:ptCount val="2"/>
                <c:pt idx="0">
                  <c:v>80.010000000000005</c:v>
                </c:pt>
                <c:pt idx="1">
                  <c:v>25.130000000000013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81F-4986-BADC-E3B838DFCAB2}"/>
            </c:ext>
          </c:extLst>
        </c:ser>
        <c:ser>
          <c:idx val="1"/>
          <c:order val="1"/>
          <c:tx>
            <c:strRef>
              <c:f>Arkusz1!$A$3</c:f>
              <c:strCache>
                <c:ptCount val="1"/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Arkusz1!$B$1:$C$1</c:f>
              <c:strCache>
                <c:ptCount val="2"/>
                <c:pt idx="0">
                  <c:v>18.06-18.08.2017</c:v>
                </c:pt>
                <c:pt idx="1">
                  <c:v>18.06-18.08.2018</c:v>
                </c:pt>
              </c:strCache>
            </c:strRef>
          </c:cat>
          <c:val>
            <c:numRef>
              <c:f>Arkusz1!$B$3:$C$3</c:f>
              <c:numCache>
                <c:formatCode>General</c:formatCode>
                <c:ptCount val="2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81F-4986-BADC-E3B838DFCAB2}"/>
            </c:ext>
          </c:extLst>
        </c:ser>
        <c:dLbls>
          <c:showVal val="1"/>
        </c:dLbls>
        <c:gapWidth val="95"/>
        <c:overlap val="100"/>
        <c:axId val="83283328"/>
        <c:axId val="83817600"/>
      </c:barChart>
      <c:catAx>
        <c:axId val="83283328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600"/>
            </a:pPr>
            <a:endParaRPr lang="pl-PL"/>
          </a:p>
        </c:txPr>
        <c:crossAx val="83817600"/>
        <c:crosses val="autoZero"/>
        <c:auto val="1"/>
        <c:lblAlgn val="ctr"/>
        <c:lblOffset val="100"/>
      </c:catAx>
      <c:valAx>
        <c:axId val="83817600"/>
        <c:scaling>
          <c:orientation val="minMax"/>
        </c:scaling>
        <c:delete val="1"/>
        <c:axPos val="l"/>
        <c:numFmt formatCode="General" sourceLinked="1"/>
        <c:tickLblPos val="none"/>
        <c:crossAx val="83283328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sz="1600"/>
          </a:pPr>
          <a:endParaRPr lang="pl-PL"/>
        </a:p>
      </c:txPr>
    </c:legend>
    <c:plotVisOnly val="1"/>
    <c:dispBlanksAs val="gap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CA9F02-BB0D-400E-891F-212A1348709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8213E36E-E477-4340-97C9-9EBD20263800}">
      <dgm:prSet/>
      <dgm:spPr/>
      <dgm:t>
        <a:bodyPr/>
        <a:lstStyle/>
        <a:p>
          <a:pPr algn="ctr"/>
          <a:r>
            <a:rPr lang="pl-P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ZAKUP URZĄDZEŃ NA PLAC ZABAW </a:t>
          </a:r>
        </a:p>
        <a:p>
          <a:pPr algn="ctr"/>
          <a:r>
            <a:rPr lang="pl-P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 SZYMANOWIE</a:t>
          </a:r>
        </a:p>
      </dgm:t>
    </dgm:pt>
    <dgm:pt modelId="{DA26F193-0054-4E82-8248-B3E89A563CFB}" type="parTrans" cxnId="{54459A2E-2F6B-4AEE-A2D9-42C0D207D04B}">
      <dgm:prSet/>
      <dgm:spPr/>
      <dgm:t>
        <a:bodyPr/>
        <a:lstStyle/>
        <a:p>
          <a:endParaRPr lang="pl-PL"/>
        </a:p>
      </dgm:t>
    </dgm:pt>
    <dgm:pt modelId="{0771193B-C7B2-48CD-A8FB-8F39CCE032C4}" type="sibTrans" cxnId="{54459A2E-2F6B-4AEE-A2D9-42C0D207D04B}">
      <dgm:prSet/>
      <dgm:spPr/>
      <dgm:t>
        <a:bodyPr/>
        <a:lstStyle/>
        <a:p>
          <a:endParaRPr lang="pl-PL"/>
        </a:p>
      </dgm:t>
    </dgm:pt>
    <dgm:pt modelId="{73490D84-ECD2-451B-B63E-3A7C9E8A158F}" type="pres">
      <dgm:prSet presAssocID="{EFCA9F02-BB0D-400E-891F-212A1348709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F14B805B-E55C-499F-9AA7-ED9AFECC99CC}" type="pres">
      <dgm:prSet presAssocID="{8213E36E-E477-4340-97C9-9EBD2026380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742E7E33-101F-4B12-A3B8-B83D2C0AC949}" type="presOf" srcId="{EFCA9F02-BB0D-400E-891F-212A1348709F}" destId="{73490D84-ECD2-451B-B63E-3A7C9E8A158F}" srcOrd="0" destOrd="0" presId="urn:microsoft.com/office/officeart/2005/8/layout/vList2"/>
    <dgm:cxn modelId="{54459A2E-2F6B-4AEE-A2D9-42C0D207D04B}" srcId="{EFCA9F02-BB0D-400E-891F-212A1348709F}" destId="{8213E36E-E477-4340-97C9-9EBD20263800}" srcOrd="0" destOrd="0" parTransId="{DA26F193-0054-4E82-8248-B3E89A563CFB}" sibTransId="{0771193B-C7B2-48CD-A8FB-8F39CCE032C4}"/>
    <dgm:cxn modelId="{64A72247-446A-4ED9-8DDD-EDBBCB31A4E0}" type="presOf" srcId="{8213E36E-E477-4340-97C9-9EBD20263800}" destId="{F14B805B-E55C-499F-9AA7-ED9AFECC99CC}" srcOrd="0" destOrd="0" presId="urn:microsoft.com/office/officeart/2005/8/layout/vList2"/>
    <dgm:cxn modelId="{58E40F03-42EA-4FFB-949E-86A9B4730FC7}" type="presParOf" srcId="{73490D84-ECD2-451B-B63E-3A7C9E8A158F}" destId="{F14B805B-E55C-499F-9AA7-ED9AFECC99C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EB4893-19D8-4DAE-90E7-AC143968F39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pl-PL"/>
        </a:p>
      </dgm:t>
    </dgm:pt>
    <dgm:pt modelId="{D3B3B7A8-05F0-481D-AFF5-5CBD9F9FE591}">
      <dgm:prSet custT="1"/>
      <dgm:spPr/>
      <dgm:t>
        <a:bodyPr/>
        <a:lstStyle/>
        <a:p>
          <a:r>
            <a:rPr lang="pl-PL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Wartość inwestycji: 16.800,00 zł  </a:t>
          </a:r>
        </a:p>
      </dgm:t>
    </dgm:pt>
    <dgm:pt modelId="{516B7DA2-FDA5-4EA3-9F8B-0F174C055BE1}" type="parTrans" cxnId="{69C28723-652A-487B-AD0E-1CC287C5A8B3}">
      <dgm:prSet/>
      <dgm:spPr/>
      <dgm:t>
        <a:bodyPr/>
        <a:lstStyle/>
        <a:p>
          <a:endParaRPr lang="pl-PL"/>
        </a:p>
      </dgm:t>
    </dgm:pt>
    <dgm:pt modelId="{D742860A-D1F3-41CC-AD66-5755655085F0}" type="sibTrans" cxnId="{69C28723-652A-487B-AD0E-1CC287C5A8B3}">
      <dgm:prSet/>
      <dgm:spPr/>
      <dgm:t>
        <a:bodyPr/>
        <a:lstStyle/>
        <a:p>
          <a:endParaRPr lang="pl-PL"/>
        </a:p>
      </dgm:t>
    </dgm:pt>
    <dgm:pt modelId="{95D84446-B1ED-4F63-9E07-D0958CFFBB48}" type="pres">
      <dgm:prSet presAssocID="{9CEB4893-19D8-4DAE-90E7-AC143968F39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6023392-AE99-42C7-BE22-84769CA82185}" type="pres">
      <dgm:prSet presAssocID="{D3B3B7A8-05F0-481D-AFF5-5CBD9F9FE59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19998291-2F76-4604-9B73-2AC29F483142}" type="presOf" srcId="{9CEB4893-19D8-4DAE-90E7-AC143968F395}" destId="{95D84446-B1ED-4F63-9E07-D0958CFFBB48}" srcOrd="0" destOrd="0" presId="urn:microsoft.com/office/officeart/2005/8/layout/vList2"/>
    <dgm:cxn modelId="{F3624AE3-8D18-4ADD-A5E5-7CD4D7AEF76B}" type="presOf" srcId="{D3B3B7A8-05F0-481D-AFF5-5CBD9F9FE591}" destId="{76023392-AE99-42C7-BE22-84769CA82185}" srcOrd="0" destOrd="0" presId="urn:microsoft.com/office/officeart/2005/8/layout/vList2"/>
    <dgm:cxn modelId="{69C28723-652A-487B-AD0E-1CC287C5A8B3}" srcId="{9CEB4893-19D8-4DAE-90E7-AC143968F395}" destId="{D3B3B7A8-05F0-481D-AFF5-5CBD9F9FE591}" srcOrd="0" destOrd="0" parTransId="{516B7DA2-FDA5-4EA3-9F8B-0F174C055BE1}" sibTransId="{D742860A-D1F3-41CC-AD66-5755655085F0}"/>
    <dgm:cxn modelId="{C4EA3DF5-88C7-4BCD-9243-C6F78D95A367}" type="presParOf" srcId="{95D84446-B1ED-4F63-9E07-D0958CFFBB48}" destId="{76023392-AE99-42C7-BE22-84769CA8218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14B805B-E55C-499F-9AA7-ED9AFECC99CC}">
      <dsp:nvSpPr>
        <dsp:cNvPr id="0" name=""/>
        <dsp:cNvSpPr/>
      </dsp:nvSpPr>
      <dsp:spPr>
        <a:xfrm>
          <a:off x="0" y="15730"/>
          <a:ext cx="8596668" cy="12893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ZAKUP URZĄDZEŃ NA PLAC ZABAW 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 SZYMANOWIE</a:t>
          </a:r>
        </a:p>
      </dsp:txBody>
      <dsp:txXfrm>
        <a:off x="0" y="15730"/>
        <a:ext cx="8596668" cy="128933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6023392-AE99-42C7-BE22-84769CA82185}">
      <dsp:nvSpPr>
        <dsp:cNvPr id="0" name=""/>
        <dsp:cNvSpPr/>
      </dsp:nvSpPr>
      <dsp:spPr>
        <a:xfrm>
          <a:off x="0" y="155"/>
          <a:ext cx="5179219" cy="5325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Wartość inwestycji: 16.800,00 zł  </a:t>
          </a:r>
        </a:p>
      </dsp:txBody>
      <dsp:txXfrm>
        <a:off x="0" y="155"/>
        <a:ext cx="5179219" cy="5325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DC637-0CD4-4B5A-A848-E2F809EB3BE2}" type="datetimeFigureOut">
              <a:rPr lang="pl-PL" smtClean="0"/>
              <a:pPr/>
              <a:t>2020-05-11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6D60A-B5E2-4E40-B69C-0D786A5B87B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E61351F-DBB1-4664-ADA9-83BC7CB8848D}" type="slidenum">
              <a:rPr lang="en-US" smtClean="0"/>
              <a:pPr rtl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7231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QuickStyle" Target="../diagrams/quickStyle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9.jpeg"/><Relationship Id="rId12" Type="http://schemas.openxmlformats.org/officeDocument/2006/relationships/diagramLayout" Target="../diagrams/layout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diagramData" Target="../diagrams/data2.xml"/><Relationship Id="rId5" Type="http://schemas.openxmlformats.org/officeDocument/2006/relationships/diagramColors" Target="../diagrams/colors1.xml"/><Relationship Id="rId15" Type="http://schemas.microsoft.com/office/2007/relationships/diagramDrawing" Target="../diagrams/drawing2.xml"/><Relationship Id="rId10" Type="http://schemas.openxmlformats.org/officeDocument/2006/relationships/image" Target="../media/image12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1.png"/><Relationship Id="rId14" Type="http://schemas.openxmlformats.org/officeDocument/2006/relationships/diagramColors" Target="../diagrams/colors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7A4ACDA-B6FF-409B-A9F8-B31E35F6F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1202" y="1554098"/>
            <a:ext cx="7766936" cy="1646302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-18"/>
              </a:rPr>
              <a:t>Sołectwo Szymanowo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6A1CE351-29B5-4C3C-84DB-22CA72C2D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001" y="579841"/>
            <a:ext cx="1469149" cy="1610909"/>
          </a:xfrm>
          <a:prstGeom prst="rect">
            <a:avLst/>
          </a:prstGeom>
        </p:spPr>
      </p:pic>
      <p:pic>
        <p:nvPicPr>
          <p:cNvPr id="4" name="Symbol zastępczy zawartości 5">
            <a:extLst>
              <a:ext uri="{FF2B5EF4-FFF2-40B4-BE49-F238E27FC236}">
                <a16:creationId xmlns:a16="http://schemas.microsoft.com/office/drawing/2014/main" xmlns="" id="{F7EAE0EA-6B22-44AC-9980-2F37A768F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351" y="3462961"/>
            <a:ext cx="5840447" cy="281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900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F45271D-F537-45A5-B0FB-BA3DA519AAB4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MODERNIZACJA OŚWIETLENIA ULICZNEGO </a:t>
            </a:r>
            <a:b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MIEJSCOWOŚCI - SZYMANOWO 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11055532" y="6157504"/>
            <a:ext cx="113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2018</a:t>
            </a:r>
          </a:p>
        </p:txBody>
      </p:sp>
      <p:graphicFrame>
        <p:nvGraphicFramePr>
          <p:cNvPr id="8" name="Wykres 7"/>
          <p:cNvGraphicFramePr/>
          <p:nvPr>
            <p:extLst>
              <p:ext uri="{D42A27DB-BD31-4B8C-83A1-F6EECF244321}">
                <p14:modId xmlns:p14="http://schemas.microsoft.com/office/powerpoint/2010/main" xmlns="" val="3923120553"/>
              </p:ext>
            </p:extLst>
          </p:nvPr>
        </p:nvGraphicFramePr>
        <p:xfrm>
          <a:off x="1890498" y="2197152"/>
          <a:ext cx="6525128" cy="3765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490564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B2D9A11-029F-4443-94D4-784A45B11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1049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l-PL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-18"/>
              </a:rPr>
              <a:t>ZAKUP URZĄDZEŃ NA PLAC ZABAW</a:t>
            </a:r>
            <a:endParaRPr lang="pl-PL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itchFamily="18" charset="-18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66D68F3A-30BA-4150-96F9-778E32276730}"/>
              </a:ext>
            </a:extLst>
          </p:cNvPr>
          <p:cNvSpPr txBox="1"/>
          <p:nvPr/>
        </p:nvSpPr>
        <p:spPr>
          <a:xfrm>
            <a:off x="1121514" y="5280381"/>
            <a:ext cx="535548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chemeClr val="tx1"/>
                </a:solidFill>
                <a:latin typeface="Caladea" pitchFamily="18" charset="-18"/>
              </a:rPr>
              <a:t>Wartość inwestycji: 7.254,80 zł</a:t>
            </a:r>
          </a:p>
          <a:p>
            <a:pPr algn="ctr"/>
            <a:endParaRPr lang="pl-PL" sz="2400" b="1" dirty="0">
              <a:solidFill>
                <a:schemeClr val="tx1"/>
              </a:solidFill>
              <a:latin typeface="Caladea" pitchFamily="18" charset="-18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C46DAA5A-C286-4207-8882-9C4C8E03C719}"/>
              </a:ext>
            </a:extLst>
          </p:cNvPr>
          <p:cNvSpPr txBox="1"/>
          <p:nvPr/>
        </p:nvSpPr>
        <p:spPr>
          <a:xfrm>
            <a:off x="721895" y="2292282"/>
            <a:ext cx="63045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/>
              <a:t>Zakupione i zamontowane zostały w 2015 r. urządzenia zabawowe na placu zabaw                w Szymanowie (zestaw gimnastyczny – sześcian o boku 150 cm, zawierający 6 segmentów  1 komplet oraz tablicę informacyjną). </a:t>
            </a:r>
          </a:p>
        </p:txBody>
      </p:sp>
      <p:pic>
        <p:nvPicPr>
          <p:cNvPr id="6146" name="Picture 2" descr="Znalezione obrazy dla zapytania zestaw gimanstyczny 823A">
            <a:extLst>
              <a:ext uri="{FF2B5EF4-FFF2-40B4-BE49-F238E27FC236}">
                <a16:creationId xmlns:a16="http://schemas.microsoft.com/office/drawing/2014/main" xmlns="" id="{E2945192-F2E1-4E2D-A069-B5A6916ED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3206" y="2351709"/>
            <a:ext cx="4093160" cy="333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10693582" y="6081304"/>
            <a:ext cx="113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xmlns="" val="1825786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B2D9A11-029F-4443-94D4-784A45B11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676899" cy="115196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pl-PL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-18"/>
              </a:rPr>
              <a:t>ZAKUP ŁAWOSTOŁÓW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66D68F3A-30BA-4150-96F9-778E32276730}"/>
              </a:ext>
            </a:extLst>
          </p:cNvPr>
          <p:cNvSpPr txBox="1"/>
          <p:nvPr/>
        </p:nvSpPr>
        <p:spPr>
          <a:xfrm>
            <a:off x="793922" y="5530757"/>
            <a:ext cx="4978227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/>
              <a:t>Wartość inwestycji: 1.400,00 zł</a:t>
            </a:r>
          </a:p>
          <a:p>
            <a:endParaRPr lang="pl-PL" sz="2400" b="1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C46DAA5A-C286-4207-8882-9C4C8E03C719}"/>
              </a:ext>
            </a:extLst>
          </p:cNvPr>
          <p:cNvSpPr txBox="1"/>
          <p:nvPr/>
        </p:nvSpPr>
        <p:spPr>
          <a:xfrm>
            <a:off x="463550" y="2082836"/>
            <a:ext cx="5308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/>
              <a:t>Zakupiono 4 komplety: składające się z stołu składanego i dwóch  ławek składanych  bez oparć 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xmlns="" id="{7888BD6A-B299-481A-A263-D754F300A28D}"/>
              </a:ext>
            </a:extLst>
          </p:cNvPr>
          <p:cNvSpPr txBox="1">
            <a:spLocks/>
          </p:cNvSpPr>
          <p:nvPr/>
        </p:nvSpPr>
        <p:spPr>
          <a:xfrm>
            <a:off x="6381750" y="685800"/>
            <a:ext cx="5029200" cy="11519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-18"/>
              </a:rPr>
              <a:t>Zakup namiotu </a:t>
            </a:r>
            <a:endParaRPr lang="pl-PL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itchFamily="18" charset="-18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FB1AA33E-9480-4424-85FD-B40BA577896F}"/>
              </a:ext>
            </a:extLst>
          </p:cNvPr>
          <p:cNvSpPr txBox="1"/>
          <p:nvPr/>
        </p:nvSpPr>
        <p:spPr>
          <a:xfrm>
            <a:off x="6419850" y="2082836"/>
            <a:ext cx="530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Zakup namiotu handlowego                     3 m  x 6 m w kolorze zielonym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D2448307-C7B3-4899-AE47-6E0840B79BD9}"/>
              </a:ext>
            </a:extLst>
          </p:cNvPr>
          <p:cNvSpPr txBox="1"/>
          <p:nvPr/>
        </p:nvSpPr>
        <p:spPr>
          <a:xfrm>
            <a:off x="6578598" y="5507415"/>
            <a:ext cx="4927601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Wartość inwestycji: 1.249,00 zł</a:t>
            </a:r>
          </a:p>
          <a:p>
            <a:endParaRPr lang="pl-PL" sz="2400" b="1" dirty="0">
              <a:solidFill>
                <a:schemeClr val="tx1"/>
              </a:solidFill>
            </a:endParaRPr>
          </a:p>
        </p:txBody>
      </p:sp>
      <p:pic>
        <p:nvPicPr>
          <p:cNvPr id="8" name="Picture 10" descr="Znalezione obrazy dla zapytania zestaw piwny">
            <a:extLst>
              <a:ext uri="{FF2B5EF4-FFF2-40B4-BE49-F238E27FC236}">
                <a16:creationId xmlns:a16="http://schemas.microsoft.com/office/drawing/2014/main" xmlns="" id="{B36EBD59-6FDC-45A4-B385-04D77F29E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1089" y="3450488"/>
            <a:ext cx="2421531" cy="181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homegarden.com.pl/i/prod/namiot-handlowy-300-x-600-cm-zielony-home-garden-4634.jpg">
            <a:extLst>
              <a:ext uri="{FF2B5EF4-FFF2-40B4-BE49-F238E27FC236}">
                <a16:creationId xmlns:a16="http://schemas.microsoft.com/office/drawing/2014/main" xmlns="" id="{74A1D50C-AF7E-440F-A419-94AAEF016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3109" y="3393338"/>
            <a:ext cx="2725484" cy="181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10693582" y="6252754"/>
            <a:ext cx="113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xmlns="" val="399258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B2D9A11-029F-4443-94D4-784A45B11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885766" cy="1320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BUDOWA STUDNI GŁĘBINOWEJ </a:t>
            </a:r>
            <a:b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MIEJSCOWOŚCI SZYMANOWO</a:t>
            </a:r>
            <a:endParaRPr lang="pl-P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66D68F3A-30BA-4150-96F9-778E32276730}"/>
              </a:ext>
            </a:extLst>
          </p:cNvPr>
          <p:cNvSpPr txBox="1"/>
          <p:nvPr/>
        </p:nvSpPr>
        <p:spPr>
          <a:xfrm>
            <a:off x="2276258" y="5715000"/>
            <a:ext cx="5210392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>
                <a:latin typeface="Caladea" pitchFamily="18" charset="-18"/>
              </a:rPr>
              <a:t>Wartość inwestycji:  110.000,00  zł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C46DAA5A-C286-4207-8882-9C4C8E03C719}"/>
              </a:ext>
            </a:extLst>
          </p:cNvPr>
          <p:cNvSpPr txBox="1"/>
          <p:nvPr/>
        </p:nvSpPr>
        <p:spPr>
          <a:xfrm>
            <a:off x="830179" y="2475113"/>
            <a:ext cx="662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dirty="0"/>
              <a:t>W 2015 r. wykonany został otwór rozpoznawczy w celu wykonania studni głębinowej głębokości 77,0 m celem ujęcia do eksploatacji warstwy wodonośnej przewidywanej w przelocie głębokości 44,5 m – 75,0 m.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10693582" y="6081304"/>
            <a:ext cx="113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2015</a:t>
            </a:r>
          </a:p>
        </p:txBody>
      </p:sp>
      <p:pic>
        <p:nvPicPr>
          <p:cNvPr id="31746" name="Picture 2" descr="C:\Users\wybory\Desktop\Zdjęcia\20180828_1413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2400" y="2183183"/>
            <a:ext cx="3200400" cy="34746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9117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A4B17F61-2F1D-41F1-B89E-954A8FA46CA8}"/>
              </a:ext>
            </a:extLst>
          </p:cNvPr>
          <p:cNvSpPr txBox="1"/>
          <p:nvPr/>
        </p:nvSpPr>
        <p:spPr>
          <a:xfrm>
            <a:off x="967951" y="2494163"/>
            <a:ext cx="85570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/>
              <a:t>W 2016 r. prowadzona była kontynuacja zadania związanego z wykonaniem studni głębinowej. Opracowana została dokumentacja hydrologiczna ujęcia wody podziemnej w celu uzyskania pozwolenia wodnoprawnego.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21ACC996-577F-4A86-926F-8FC881CEAB92}"/>
              </a:ext>
            </a:extLst>
          </p:cNvPr>
          <p:cNvSpPr txBox="1"/>
          <p:nvPr/>
        </p:nvSpPr>
        <p:spPr>
          <a:xfrm>
            <a:off x="4781550" y="5146913"/>
            <a:ext cx="60960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dirty="0"/>
              <a:t>Całkowity koszt inwestycji: 115 500,00 zł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0DC72AB2-AAEE-4F68-B8C8-EBEF83D2963A}"/>
              </a:ext>
            </a:extLst>
          </p:cNvPr>
          <p:cNvSpPr txBox="1"/>
          <p:nvPr/>
        </p:nvSpPr>
        <p:spPr>
          <a:xfrm>
            <a:off x="4857750" y="5634670"/>
            <a:ext cx="5807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Koszty poniesione w 2016 r.: 5. 500,00 zł</a:t>
            </a:r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xmlns="" id="{CB2D9A11-029F-4443-94D4-784A45B11F25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885766" cy="1320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BUDOWA STUDNI GŁĘBINOWEJ </a:t>
            </a:r>
            <a:br>
              <a:rPr kumimoji="0" lang="pl-PL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pl-PL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W MIEJSCOWOŚCI SZYMANOWO</a:t>
            </a:r>
            <a:endParaRPr kumimoji="0" lang="pl-PL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10693582" y="6081304"/>
            <a:ext cx="113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xmlns="" val="2869991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046" y="409228"/>
            <a:ext cx="1013183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/>
          <a:lstStyle/>
          <a:p>
            <a:pPr algn="ctr" rtl="0"/>
            <a:r>
              <a:rPr lang="pl-PL" b="1" dirty="0">
                <a:latin typeface="Caladea" panose="02040503050406030204" pitchFamily="18" charset="-18"/>
              </a:rPr>
              <a:t>Utwardzenie terenu przed wiatą </a:t>
            </a:r>
            <a:br>
              <a:rPr lang="pl-PL" b="1" dirty="0">
                <a:latin typeface="Caladea" panose="02040503050406030204" pitchFamily="18" charset="-18"/>
              </a:rPr>
            </a:br>
            <a:r>
              <a:rPr lang="pl-PL" sz="2400" b="1" dirty="0">
                <a:latin typeface="Caladea" panose="02040503050406030204" pitchFamily="18" charset="-18"/>
              </a:rPr>
              <a:t>w miejscowości Szymanowo</a:t>
            </a:r>
            <a:endParaRPr lang="pl" sz="2400" dirty="0">
              <a:latin typeface="Caladea" panose="02040503050406030204" pitchFamily="18" charset="-18"/>
            </a:endParaRP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03099BF1-C6F3-4FCB-BBD4-34402AB044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8731" y="2298558"/>
            <a:ext cx="6353966" cy="244790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30000"/>
              </a:lnSpc>
              <a:buNone/>
            </a:pPr>
            <a:r>
              <a:rPr lang="pl-PL" sz="2000" dirty="0">
                <a:solidFill>
                  <a:schemeClr val="tx1"/>
                </a:solidFill>
              </a:rPr>
              <a:t>	Sołectwo Szymanowo w 2017 r. podjęło starania                  o utwardzenie kostką betonową terenu przed wiatą wiejską. Zakres robót obejmował wyrównanie                        i przygotowanie terenu, wykonanie warstwy odsączających z piasku, wykonanie nawierzchni z kostki brukowej  oraz wykonanie obramowania z obrzeży betonowych.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21ACC996-577F-4A86-926F-8FC881CEAB92}"/>
              </a:ext>
            </a:extLst>
          </p:cNvPr>
          <p:cNvSpPr txBox="1"/>
          <p:nvPr/>
        </p:nvSpPr>
        <p:spPr>
          <a:xfrm>
            <a:off x="698834" y="5472768"/>
            <a:ext cx="60960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/>
              <a:t>Całkowity koszt inwestycji: </a:t>
            </a:r>
            <a:r>
              <a:rPr lang="pl-PL" sz="2400" b="1" dirty="0">
                <a:solidFill>
                  <a:schemeClr val="tx1"/>
                </a:solidFill>
              </a:rPr>
              <a:t>19.510,79 </a:t>
            </a:r>
            <a:r>
              <a:rPr lang="pl-PL" sz="2400" b="1" dirty="0"/>
              <a:t>zł 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57785" y="2069432"/>
            <a:ext cx="4681755" cy="3511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pole tekstowe 7"/>
          <p:cNvSpPr txBox="1"/>
          <p:nvPr/>
        </p:nvSpPr>
        <p:spPr>
          <a:xfrm>
            <a:off x="10636432" y="6081304"/>
            <a:ext cx="113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xmlns="" val="4189690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786" y="318460"/>
            <a:ext cx="9603701" cy="1143000"/>
          </a:xfrm>
        </p:spPr>
        <p:txBody>
          <a:bodyPr rtlCol="0">
            <a:normAutofit/>
          </a:bodyPr>
          <a:lstStyle/>
          <a:p>
            <a:pPr algn="ctr" rtl="0"/>
            <a:r>
              <a:rPr lang="pl-PL" b="1" dirty="0">
                <a:solidFill>
                  <a:schemeClr val="tx1"/>
                </a:solidFill>
                <a:latin typeface="Caladea" panose="02040503050406030204" pitchFamily="18" charset="-18"/>
              </a:rPr>
              <a:t>DOPOSAŻENIE BOISKA</a:t>
            </a:r>
            <a:r>
              <a:rPr lang="pl-PL" dirty="0">
                <a:solidFill>
                  <a:schemeClr val="tx1"/>
                </a:solidFill>
                <a:latin typeface="Caladea" panose="02040503050406030204" pitchFamily="18" charset="-18"/>
              </a:rPr>
              <a:t/>
            </a:r>
            <a:br>
              <a:rPr lang="pl-PL" dirty="0">
                <a:solidFill>
                  <a:schemeClr val="tx1"/>
                </a:solidFill>
                <a:latin typeface="Caladea" panose="02040503050406030204" pitchFamily="18" charset="-18"/>
              </a:rPr>
            </a:br>
            <a:r>
              <a:rPr lang="pl-PL" sz="2700" b="1" dirty="0">
                <a:solidFill>
                  <a:schemeClr val="tx1"/>
                </a:solidFill>
                <a:latin typeface="Caladea" panose="02040503050406030204" pitchFamily="18" charset="-18"/>
              </a:rPr>
              <a:t>w miejscowości Szymanowo</a:t>
            </a:r>
            <a:endParaRPr lang="pl" sz="2700" b="1" dirty="0">
              <a:solidFill>
                <a:schemeClr val="tx1"/>
              </a:solidFill>
              <a:latin typeface="Caladea" panose="02040503050406030204" pitchFamily="18" charset="-18"/>
            </a:endParaRP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859366" y="1766303"/>
            <a:ext cx="5636684" cy="2500897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marL="0" indent="0" algn="just">
              <a:buNone/>
            </a:pPr>
            <a:r>
              <a:rPr lang="pl-PL" sz="2400" dirty="0"/>
              <a:t>Dla sołectwa Szymanowo w 2017 r. zakupione zostały </a:t>
            </a:r>
            <a:r>
              <a:rPr lang="pl-PL" sz="2400" dirty="0" err="1"/>
              <a:t>piłkochwyty</a:t>
            </a:r>
            <a:r>
              <a:rPr lang="pl-PL" sz="2400" dirty="0"/>
              <a:t> wraz                 z zestawem niezbędnych </a:t>
            </a:r>
            <a:r>
              <a:rPr lang="pl-PL" sz="2400" dirty="0" err="1"/>
              <a:t>akcesorii</a:t>
            </a:r>
            <a:r>
              <a:rPr lang="pl-PL" sz="2400" dirty="0"/>
              <a:t>               w celu montażu ich wzdłuż stawu. Wymiary zakupionych </a:t>
            </a:r>
            <a:r>
              <a:rPr lang="pl-PL" sz="2400" dirty="0" err="1"/>
              <a:t>piłkochwytów</a:t>
            </a:r>
            <a:r>
              <a:rPr lang="pl-PL" sz="2400" dirty="0"/>
              <a:t>:              – 20,0 m  x 4,0 m.  </a:t>
            </a:r>
          </a:p>
          <a:p>
            <a:pPr rtl="0"/>
            <a:endParaRPr lang="en-US" sz="2400" dirty="0"/>
          </a:p>
        </p:txBody>
      </p:sp>
      <p:sp>
        <p:nvSpPr>
          <p:cNvPr id="7" name="Zawartość — symbol zastępczy 3">
            <a:extLst>
              <a:ext uri="{FF2B5EF4-FFF2-40B4-BE49-F238E27FC236}">
                <a16:creationId xmlns:a16="http://schemas.microsoft.com/office/drawing/2014/main" xmlns="" id="{8CE8981C-E00B-41F5-AF1C-8F9D208593C9}"/>
              </a:ext>
            </a:extLst>
          </p:cNvPr>
          <p:cNvSpPr txBox="1">
            <a:spLocks/>
          </p:cNvSpPr>
          <p:nvPr/>
        </p:nvSpPr>
        <p:spPr>
          <a:xfrm>
            <a:off x="1307519" y="4725145"/>
            <a:ext cx="9771696" cy="1751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dirty="0">
              <a:latin typeface="Caladea" panose="02040503050406030204" pitchFamily="18" charset="-18"/>
            </a:endParaRPr>
          </a:p>
          <a:p>
            <a:pPr marL="0" indent="0">
              <a:buNone/>
            </a:pPr>
            <a:endParaRPr lang="en-US" dirty="0">
              <a:latin typeface="Caladea" panose="02040503050406030204" pitchFamily="18" charset="-18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0636432" y="6081304"/>
            <a:ext cx="113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2017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21ACC996-577F-4A86-926F-8FC881CEAB92}"/>
              </a:ext>
            </a:extLst>
          </p:cNvPr>
          <p:cNvSpPr txBox="1"/>
          <p:nvPr/>
        </p:nvSpPr>
        <p:spPr>
          <a:xfrm>
            <a:off x="781050" y="4823063"/>
            <a:ext cx="59436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/>
              <a:t>Całkowity koszt inwestycji: </a:t>
            </a:r>
            <a:r>
              <a:rPr lang="pl-PL" sz="2400" b="1" dirty="0">
                <a:solidFill>
                  <a:schemeClr val="tx1"/>
                </a:solidFill>
              </a:rPr>
              <a:t>3.536,35 </a:t>
            </a:r>
            <a:r>
              <a:rPr lang="pl-PL" sz="2400" b="1" dirty="0"/>
              <a:t>zł </a:t>
            </a:r>
          </a:p>
        </p:txBody>
      </p:sp>
      <p:pic>
        <p:nvPicPr>
          <p:cNvPr id="33794" name="Picture 2" descr="C:\Users\wybory\Desktop\Zdjęcia\szymanowo  (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0450" y="1809750"/>
            <a:ext cx="4826000" cy="3619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82629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A22B466D-7F72-44CD-A166-528DBDD2ED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658637573"/>
              </p:ext>
            </p:extLst>
          </p:nvPr>
        </p:nvGraphicFramePr>
        <p:xfrm>
          <a:off x="677334" y="609600"/>
          <a:ext cx="8596668" cy="132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A9558B6-17EF-484E-8BED-9B529A7AE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5418666" cy="1471611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/>
              <a:t>Gmina Sorkwity zgłosiła Sołectwo Szymanowo do konkursu „Małe Granty Sołeckie Marszałka Województwa Warmińsko-Mazurskiego” w 2018 r. i otrzymała dofinasowanie na zakup urządzeń na plac zabaw w Szymanowie. </a:t>
            </a:r>
          </a:p>
        </p:txBody>
      </p:sp>
      <p:pic>
        <p:nvPicPr>
          <p:cNvPr id="2050" name="Picture 2" descr="Znalezione obrazy dla zapytania podwÃ³jna huÅtawka">
            <a:extLst>
              <a:ext uri="{FF2B5EF4-FFF2-40B4-BE49-F238E27FC236}">
                <a16:creationId xmlns:a16="http://schemas.microsoft.com/office/drawing/2014/main" xmlns="" id="{74C4FFBC-FC05-4E23-8D53-4F59BAFCA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5100" y="2160589"/>
            <a:ext cx="3086100" cy="192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Znalezione obrazy dla zapytania sprÄÅ¼ynowiec konik">
            <a:extLst>
              <a:ext uri="{FF2B5EF4-FFF2-40B4-BE49-F238E27FC236}">
                <a16:creationId xmlns:a16="http://schemas.microsoft.com/office/drawing/2014/main" xmlns="" id="{6DB73C41-22B8-40B7-8419-B3FB285182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51400" y="3276600"/>
            <a:ext cx="1397000" cy="139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054" name="Picture 6" descr="Znalezione obrazy dla zapytania sprÄÅ¼ynowiec konik">
            <a:extLst>
              <a:ext uri="{FF2B5EF4-FFF2-40B4-BE49-F238E27FC236}">
                <a16:creationId xmlns:a16="http://schemas.microsoft.com/office/drawing/2014/main" xmlns="" id="{98963A13-649F-4824-9F32-060B4C1E6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78462">
            <a:off x="9117099" y="2284763"/>
            <a:ext cx="2568402" cy="161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Znalezione obrazy dla zapytania wieÅ¼a z zjeÅ¼dzalniÄ i trapem">
            <a:extLst>
              <a:ext uri="{FF2B5EF4-FFF2-40B4-BE49-F238E27FC236}">
                <a16:creationId xmlns:a16="http://schemas.microsoft.com/office/drawing/2014/main" xmlns="" id="{9CDF0D85-75DE-41CB-9EAD-03DD94602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38674">
            <a:off x="10301280" y="4548693"/>
            <a:ext cx="1113834" cy="98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Znalezione obrazy dla zapytania sprÄÅ¼ynowiec">
            <a:extLst>
              <a:ext uri="{FF2B5EF4-FFF2-40B4-BE49-F238E27FC236}">
                <a16:creationId xmlns:a16="http://schemas.microsoft.com/office/drawing/2014/main" xmlns="" id="{7E61C92B-9FE7-4E43-AD38-2EE076617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38674">
            <a:off x="6910562" y="4129547"/>
            <a:ext cx="2985824" cy="186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0BBF8A43-3B22-41B2-B206-6E10875B31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799638707"/>
              </p:ext>
            </p:extLst>
          </p:nvPr>
        </p:nvGraphicFramePr>
        <p:xfrm>
          <a:off x="1183480" y="5626100"/>
          <a:ext cx="5179220" cy="532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0" name="pole tekstowe 9"/>
          <p:cNvSpPr txBox="1"/>
          <p:nvPr/>
        </p:nvSpPr>
        <p:spPr>
          <a:xfrm>
            <a:off x="10693582" y="6081304"/>
            <a:ext cx="113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xmlns="" val="2244255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F45271D-F537-45A5-B0FB-BA3DA519AAB4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MODERNIZACJA OŚWIETLENIA ULICZNEGO </a:t>
            </a:r>
            <a:b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MIEJSCOWOŚCI - SZYMANOWO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015620C3-3099-4022-ACFD-9D703E8D5C5F}"/>
              </a:ext>
            </a:extLst>
          </p:cNvPr>
          <p:cNvSpPr txBox="1"/>
          <p:nvPr/>
        </p:nvSpPr>
        <p:spPr>
          <a:xfrm>
            <a:off x="1489911" y="5645966"/>
            <a:ext cx="553552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Całkowita wartość inwestycji: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520 063,54 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zł  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xmlns="" id="{B22F6E5A-0C73-49D1-ACD0-0E2B81A88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895" y="2148557"/>
            <a:ext cx="6808787" cy="3881437"/>
          </a:xfrm>
        </p:spPr>
        <p:txBody>
          <a:bodyPr/>
          <a:lstStyle/>
          <a:p>
            <a:pPr marL="0" indent="0" algn="just">
              <a:buNone/>
            </a:pPr>
            <a:r>
              <a:rPr lang="pl-PL" b="1" dirty="0">
                <a:solidFill>
                  <a:schemeClr val="tx1"/>
                </a:solidFill>
              </a:rPr>
              <a:t>W ramach modernizacji oświetlenia ulicznego zamontowane zostały energooszczędne źródła światła oświetlenia ulicznego typu LED</a:t>
            </a:r>
          </a:p>
          <a:p>
            <a:pPr marL="0" indent="0" algn="ctr">
              <a:buNone/>
            </a:pPr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Sołectwo Szymanowo– nowe oprawy: 14 sztuk</a:t>
            </a:r>
          </a:p>
          <a:p>
            <a:pPr marL="0" indent="0">
              <a:buNone/>
            </a:pP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1055532" y="6157504"/>
            <a:ext cx="113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2018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DF82CEA9-EB27-4700-A40B-05704B19A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1121" y="2179105"/>
            <a:ext cx="2940050" cy="392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0564494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1287</TotalTime>
  <Words>312</Words>
  <Application>Microsoft Office PowerPoint</Application>
  <PresentationFormat>Niestandardowy</PresentationFormat>
  <Paragraphs>42</Paragraphs>
  <Slides>10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1" baseType="lpstr">
      <vt:lpstr>Faseta</vt:lpstr>
      <vt:lpstr>Sołectwo Szymanowo </vt:lpstr>
      <vt:lpstr>ZAKUP URZĄDZEŃ NA PLAC ZABAW</vt:lpstr>
      <vt:lpstr>ZAKUP ŁAWOSTOŁÓW</vt:lpstr>
      <vt:lpstr>BUDOWA STUDNI GŁĘBINOWEJ  W MIEJSCOWOŚCI SZYMANOWO</vt:lpstr>
      <vt:lpstr>Slajd 5</vt:lpstr>
      <vt:lpstr>Utwardzenie terenu przed wiatą  w miejscowości Szymanowo</vt:lpstr>
      <vt:lpstr>DOPOSAŻENIE BOISKA w miejscowości Szymanowo</vt:lpstr>
      <vt:lpstr>Slajd 8</vt:lpstr>
      <vt:lpstr>MODERNIZACJA OŚWIETLENIA ULICZNEGO  W MIEJSCOWOŚCI - SZYMANOWO </vt:lpstr>
      <vt:lpstr>MODERNIZACJA OŚWIETLENIA ULICZNEGO  W MIEJSCOWOŚCI - SZYMANOWO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Inwestycje zrealizowane przez Gminę Sorkwity  w 2018 r.</dc:title>
  <dc:creator>Teresa</dc:creator>
  <cp:lastModifiedBy>Kazimierz Piaścik</cp:lastModifiedBy>
  <cp:revision>147</cp:revision>
  <cp:lastPrinted>2018-09-20T11:55:16Z</cp:lastPrinted>
  <dcterms:created xsi:type="dcterms:W3CDTF">2018-08-27T14:06:13Z</dcterms:created>
  <dcterms:modified xsi:type="dcterms:W3CDTF">2020-05-11T11:13:04Z</dcterms:modified>
</cp:coreProperties>
</file>