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sldIdLst>
    <p:sldId id="819" r:id="rId2"/>
    <p:sldId id="820" r:id="rId3"/>
    <p:sldId id="821" r:id="rId4"/>
    <p:sldId id="822" r:id="rId5"/>
    <p:sldId id="823" r:id="rId6"/>
    <p:sldId id="824" r:id="rId7"/>
    <p:sldId id="825" r:id="rId8"/>
    <p:sldId id="826" r:id="rId9"/>
    <p:sldId id="828" r:id="rId10"/>
    <p:sldId id="829" r:id="rId11"/>
    <p:sldId id="830" r:id="rId12"/>
    <p:sldId id="831" r:id="rId13"/>
    <p:sldId id="832" r:id="rId14"/>
    <p:sldId id="833" r:id="rId15"/>
    <p:sldId id="834" r:id="rId16"/>
    <p:sldId id="835" r:id="rId17"/>
    <p:sldId id="836" r:id="rId18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38" autoAdjust="0"/>
    <p:restoredTop sz="94660" autoAdjust="0"/>
  </p:normalViewPr>
  <p:slideViewPr>
    <p:cSldViewPr snapToGrid="0">
      <p:cViewPr varScale="1">
        <p:scale>
          <a:sx n="58" d="100"/>
          <a:sy n="58" d="100"/>
        </p:scale>
        <p:origin x="-102" y="-4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676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prezentacja\POR&#211;WNANIE%20ZU&#379;YCIA%20KOSZT&#211;W%20ENERG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Arkusz1!$A$2</c:f>
              <c:strCache>
                <c:ptCount val="1"/>
                <c:pt idx="0">
                  <c:v>OSZCZĘDNOŚCI KOSZTÓW ZUŻYCIA ENERGII ELEKTRYCZNEJ 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Arkusz1!$B$1:$C$1</c:f>
              <c:strCache>
                <c:ptCount val="2"/>
                <c:pt idx="0">
                  <c:v>18.06-18.08.2017</c:v>
                </c:pt>
                <c:pt idx="1">
                  <c:v>18.06-18.08.2018</c:v>
                </c:pt>
              </c:strCache>
            </c:strRef>
          </c:cat>
          <c:val>
            <c:numRef>
              <c:f>Arkusz1!$B$2:$C$2</c:f>
              <c:numCache>
                <c:formatCode>General</c:formatCode>
                <c:ptCount val="2"/>
                <c:pt idx="0">
                  <c:v>322.66000000000008</c:v>
                </c:pt>
                <c:pt idx="1">
                  <c:v>76.11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9F9-43AD-9993-372F98E5EB38}"/>
            </c:ext>
          </c:extLst>
        </c:ser>
        <c:ser>
          <c:idx val="1"/>
          <c:order val="1"/>
          <c:tx>
            <c:strRef>
              <c:f>Arkusz1!$A$3</c:f>
              <c:strCache>
                <c:ptCount val="1"/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Arkusz1!$B$1:$C$1</c:f>
              <c:strCache>
                <c:ptCount val="2"/>
                <c:pt idx="0">
                  <c:v>18.06-18.08.2017</c:v>
                </c:pt>
                <c:pt idx="1">
                  <c:v>18.06-18.08.2018</c:v>
                </c:pt>
              </c:strCache>
            </c:strRef>
          </c:cat>
          <c:val>
            <c:numRef>
              <c:f>Arkusz1!$B$3:$C$3</c:f>
              <c:numCache>
                <c:formatCode>General</c:formatCode>
                <c:ptCount val="2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9F9-43AD-9993-372F98E5EB38}"/>
            </c:ext>
          </c:extLst>
        </c:ser>
        <c:dLbls>
          <c:showVal val="1"/>
        </c:dLbls>
        <c:gapWidth val="95"/>
        <c:overlap val="100"/>
        <c:axId val="111313280"/>
        <c:axId val="111314816"/>
      </c:barChart>
      <c:catAx>
        <c:axId val="111313280"/>
        <c:scaling>
          <c:orientation val="minMax"/>
        </c:scaling>
        <c:axPos val="b"/>
        <c:numFmt formatCode="General" sourceLinked="0"/>
        <c:majorTickMark val="none"/>
        <c:tickLblPos val="nextTo"/>
        <c:crossAx val="111314816"/>
        <c:crosses val="autoZero"/>
        <c:auto val="1"/>
        <c:lblAlgn val="ctr"/>
        <c:lblOffset val="100"/>
      </c:catAx>
      <c:valAx>
        <c:axId val="111314816"/>
        <c:scaling>
          <c:orientation val="minMax"/>
        </c:scaling>
        <c:delete val="1"/>
        <c:axPos val="l"/>
        <c:numFmt formatCode="General" sourceLinked="1"/>
        <c:tickLblPos val="none"/>
        <c:crossAx val="111313280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sz="1600"/>
          </a:pPr>
          <a:endParaRPr lang="pl-PL"/>
        </a:p>
      </c:txPr>
    </c:legend>
    <c:plotVisOnly val="1"/>
    <c:dispBlanksAs val="gap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1313CB-1D88-480B-8995-6C806225D52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33DCDC06-E668-4831-AA88-F8A00145EFEB}">
      <dgm:prSet/>
      <dgm:spPr/>
      <dgm:t>
        <a:bodyPr/>
        <a:lstStyle/>
        <a:p>
          <a:pPr algn="ctr"/>
          <a:r>
            <a: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MODERNIZACJA UL. OGRODOWEJ </a:t>
          </a:r>
          <a:br>
            <a: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 WARPUNACH – DOKUMENTACJA </a:t>
          </a:r>
        </a:p>
      </dgm:t>
    </dgm:pt>
    <dgm:pt modelId="{98693916-67E1-4338-8089-E790B3D26C53}" type="parTrans" cxnId="{04E5EE43-B765-452F-A059-F498920C16FF}">
      <dgm:prSet/>
      <dgm:spPr/>
      <dgm:t>
        <a:bodyPr/>
        <a:lstStyle/>
        <a:p>
          <a:endParaRPr lang="pl-PL"/>
        </a:p>
      </dgm:t>
    </dgm:pt>
    <dgm:pt modelId="{484CB74C-7916-41E0-B084-22077A2B5002}" type="sibTrans" cxnId="{04E5EE43-B765-452F-A059-F498920C16FF}">
      <dgm:prSet/>
      <dgm:spPr/>
      <dgm:t>
        <a:bodyPr/>
        <a:lstStyle/>
        <a:p>
          <a:endParaRPr lang="pl-PL"/>
        </a:p>
      </dgm:t>
    </dgm:pt>
    <dgm:pt modelId="{7BE1463D-C7D4-4BBD-8434-08B29B38C5AC}" type="pres">
      <dgm:prSet presAssocID="{D51313CB-1D88-480B-8995-6C806225D52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E19B95B6-B9B8-4F89-A368-A61D69B8DC90}" type="pres">
      <dgm:prSet presAssocID="{33DCDC06-E668-4831-AA88-F8A00145EFE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1BD49F84-30DA-41C0-BEB8-8B94C3FA9657}" type="presOf" srcId="{D51313CB-1D88-480B-8995-6C806225D523}" destId="{7BE1463D-C7D4-4BBD-8434-08B29B38C5AC}" srcOrd="0" destOrd="0" presId="urn:microsoft.com/office/officeart/2005/8/layout/vList2"/>
    <dgm:cxn modelId="{04E5EE43-B765-452F-A059-F498920C16FF}" srcId="{D51313CB-1D88-480B-8995-6C806225D523}" destId="{33DCDC06-E668-4831-AA88-F8A00145EFEB}" srcOrd="0" destOrd="0" parTransId="{98693916-67E1-4338-8089-E790B3D26C53}" sibTransId="{484CB74C-7916-41E0-B084-22077A2B5002}"/>
    <dgm:cxn modelId="{E767458B-B409-4450-9FF6-22E1C9E77FCD}" type="presOf" srcId="{33DCDC06-E668-4831-AA88-F8A00145EFEB}" destId="{E19B95B6-B9B8-4F89-A368-A61D69B8DC90}" srcOrd="0" destOrd="0" presId="urn:microsoft.com/office/officeart/2005/8/layout/vList2"/>
    <dgm:cxn modelId="{F6726AB4-0DD6-4B93-A588-132563686725}" type="presParOf" srcId="{7BE1463D-C7D4-4BBD-8434-08B29B38C5AC}" destId="{E19B95B6-B9B8-4F89-A368-A61D69B8DC9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C63519-076A-4E1F-87C1-663AA101076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01EF410-59B4-4F1B-8B6B-BA90E9E47F38}">
      <dgm:prSet/>
      <dgm:spPr/>
      <dgm:t>
        <a:bodyPr/>
        <a:lstStyle/>
        <a:p>
          <a:pPr algn="ctr"/>
          <a:r>
            <a: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BUDOWA PRZYŁĄCZA WODOCIĄGOWEGO </a:t>
          </a:r>
        </a:p>
        <a:p>
          <a:pPr algn="ctr"/>
          <a:r>
            <a: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 WARPUNACH (do działki nr ew. 251/3 ob. Warpuny) </a:t>
          </a:r>
        </a:p>
      </dgm:t>
    </dgm:pt>
    <dgm:pt modelId="{38723D7B-03A5-4BDB-8435-9FB3A3309028}" type="parTrans" cxnId="{B09548EB-7DBB-4A90-835E-5329ECE66D4D}">
      <dgm:prSet/>
      <dgm:spPr/>
      <dgm:t>
        <a:bodyPr/>
        <a:lstStyle/>
        <a:p>
          <a:endParaRPr lang="pl-PL"/>
        </a:p>
      </dgm:t>
    </dgm:pt>
    <dgm:pt modelId="{EAA3404A-4802-407A-9D90-6448042DD3C2}" type="sibTrans" cxnId="{B09548EB-7DBB-4A90-835E-5329ECE66D4D}">
      <dgm:prSet/>
      <dgm:spPr/>
      <dgm:t>
        <a:bodyPr/>
        <a:lstStyle/>
        <a:p>
          <a:endParaRPr lang="pl-PL"/>
        </a:p>
      </dgm:t>
    </dgm:pt>
    <dgm:pt modelId="{412FF87F-612E-46E7-AE8D-47B3A0F34FD8}" type="pres">
      <dgm:prSet presAssocID="{E5C63519-076A-4E1F-87C1-663AA101076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AE0D1EF6-F6C6-4AF0-8A9F-F218DA3E456B}" type="pres">
      <dgm:prSet presAssocID="{401EF410-59B4-4F1B-8B6B-BA90E9E47F3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5D0F8CE-F7E7-4974-A6CF-2E1A275E5612}" type="presOf" srcId="{401EF410-59B4-4F1B-8B6B-BA90E9E47F38}" destId="{AE0D1EF6-F6C6-4AF0-8A9F-F218DA3E456B}" srcOrd="0" destOrd="0" presId="urn:microsoft.com/office/officeart/2005/8/layout/vList2"/>
    <dgm:cxn modelId="{B09548EB-7DBB-4A90-835E-5329ECE66D4D}" srcId="{E5C63519-076A-4E1F-87C1-663AA1010764}" destId="{401EF410-59B4-4F1B-8B6B-BA90E9E47F38}" srcOrd="0" destOrd="0" parTransId="{38723D7B-03A5-4BDB-8435-9FB3A3309028}" sibTransId="{EAA3404A-4802-407A-9D90-6448042DD3C2}"/>
    <dgm:cxn modelId="{6B9ED487-F6F3-4E95-8BC3-D372CC9BA396}" type="presOf" srcId="{E5C63519-076A-4E1F-87C1-663AA1010764}" destId="{412FF87F-612E-46E7-AE8D-47B3A0F34FD8}" srcOrd="0" destOrd="0" presId="urn:microsoft.com/office/officeart/2005/8/layout/vList2"/>
    <dgm:cxn modelId="{F9678E73-7ADB-498A-ABBA-F7DE75F2BFEA}" type="presParOf" srcId="{412FF87F-612E-46E7-AE8D-47B3A0F34FD8}" destId="{AE0D1EF6-F6C6-4AF0-8A9F-F218DA3E456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F1430D1-A3B2-4CD3-8F26-840C64D5861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93ECB69-C48F-4F0E-B1AF-A96596E9EF3C}">
      <dgm:prSet/>
      <dgm:spPr/>
      <dgm:t>
        <a:bodyPr/>
        <a:lstStyle/>
        <a:p>
          <a:pPr algn="ctr"/>
          <a:r>
            <a: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MODERNIZACJA OŚWIETLENIA ULICZNEGO W MIEJSCOWOŚCI - WARPUNY</a:t>
          </a:r>
        </a:p>
      </dgm:t>
    </dgm:pt>
    <dgm:pt modelId="{74200CEF-51A3-47E9-AF80-1442404A3DEA}" type="parTrans" cxnId="{63A9E709-211E-4F73-B415-CB491E9B62CF}">
      <dgm:prSet/>
      <dgm:spPr/>
      <dgm:t>
        <a:bodyPr/>
        <a:lstStyle/>
        <a:p>
          <a:endParaRPr lang="pl-PL"/>
        </a:p>
      </dgm:t>
    </dgm:pt>
    <dgm:pt modelId="{AC5F619C-19EE-4BF8-995C-29DB481FE787}" type="sibTrans" cxnId="{63A9E709-211E-4F73-B415-CB491E9B62CF}">
      <dgm:prSet/>
      <dgm:spPr/>
      <dgm:t>
        <a:bodyPr/>
        <a:lstStyle/>
        <a:p>
          <a:endParaRPr lang="pl-PL"/>
        </a:p>
      </dgm:t>
    </dgm:pt>
    <dgm:pt modelId="{C5BE8628-7ACE-4086-A8B8-C9A59A38178F}" type="pres">
      <dgm:prSet presAssocID="{CF1430D1-A3B2-4CD3-8F26-840C64D586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3BF26EC8-9B64-4DE1-AAF4-C2DF0F6F9C35}" type="pres">
      <dgm:prSet presAssocID="{593ECB69-C48F-4F0E-B1AF-A96596E9EF3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8803699-6651-4275-B6C6-8BFFEDBC7DA7}" type="presOf" srcId="{593ECB69-C48F-4F0E-B1AF-A96596E9EF3C}" destId="{3BF26EC8-9B64-4DE1-AAF4-C2DF0F6F9C35}" srcOrd="0" destOrd="0" presId="urn:microsoft.com/office/officeart/2005/8/layout/vList2"/>
    <dgm:cxn modelId="{63A9E709-211E-4F73-B415-CB491E9B62CF}" srcId="{CF1430D1-A3B2-4CD3-8F26-840C64D5861A}" destId="{593ECB69-C48F-4F0E-B1AF-A96596E9EF3C}" srcOrd="0" destOrd="0" parTransId="{74200CEF-51A3-47E9-AF80-1442404A3DEA}" sibTransId="{AC5F619C-19EE-4BF8-995C-29DB481FE787}"/>
    <dgm:cxn modelId="{97F7295D-A64E-4645-8075-8D4DDC5F5C1D}" type="presOf" srcId="{CF1430D1-A3B2-4CD3-8F26-840C64D5861A}" destId="{C5BE8628-7ACE-4086-A8B8-C9A59A38178F}" srcOrd="0" destOrd="0" presId="urn:microsoft.com/office/officeart/2005/8/layout/vList2"/>
    <dgm:cxn modelId="{222E92B3-1960-4917-B97B-4C769C0489A6}" type="presParOf" srcId="{C5BE8628-7ACE-4086-A8B8-C9A59A38178F}" destId="{3BF26EC8-9B64-4DE1-AAF4-C2DF0F6F9C3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BEA836-89ED-4D4A-90D4-66D163DF861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31A4BFD7-AABC-4913-A9FC-A01EB931CFA3}">
      <dgm:prSet custT="1"/>
      <dgm:spPr/>
      <dgm:t>
        <a:bodyPr/>
        <a:lstStyle/>
        <a:p>
          <a:pPr algn="ctr"/>
          <a:r>
            <a:rPr lang="pl-PL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Całkowita wartość inwestycji: </a:t>
          </a:r>
        </a:p>
        <a:p>
          <a:pPr algn="ctr"/>
          <a:r>
            <a:rPr lang="pl-PL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520 063,54 zł  </a:t>
          </a:r>
        </a:p>
      </dgm:t>
    </dgm:pt>
    <dgm:pt modelId="{59558041-E5FA-4CE5-BFAE-E191FC365DE3}" type="parTrans" cxnId="{D4B4F00F-BCCF-473B-B1CF-1DED072761E8}">
      <dgm:prSet/>
      <dgm:spPr/>
      <dgm:t>
        <a:bodyPr/>
        <a:lstStyle/>
        <a:p>
          <a:endParaRPr lang="pl-PL"/>
        </a:p>
      </dgm:t>
    </dgm:pt>
    <dgm:pt modelId="{0B212CA1-6E9E-4455-B6B8-6A6EA0E6BF76}" type="sibTrans" cxnId="{D4B4F00F-BCCF-473B-B1CF-1DED072761E8}">
      <dgm:prSet/>
      <dgm:spPr/>
      <dgm:t>
        <a:bodyPr/>
        <a:lstStyle/>
        <a:p>
          <a:endParaRPr lang="pl-PL"/>
        </a:p>
      </dgm:t>
    </dgm:pt>
    <dgm:pt modelId="{3EF4705E-6D4F-4365-A4E9-7346E118B3EE}" type="pres">
      <dgm:prSet presAssocID="{FDBEA836-89ED-4D4A-90D4-66D163DF861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095CEB9F-2D95-4745-9B3D-0DF1EB5BFEF2}" type="pres">
      <dgm:prSet presAssocID="{31A4BFD7-AABC-4913-A9FC-A01EB931CFA3}" presName="parentText" presStyleLbl="node1" presStyleIdx="0" presStyleCnt="1" custScaleY="214364" custLinFactNeighborX="-9891" custLinFactNeighborY="1433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D4B4F00F-BCCF-473B-B1CF-1DED072761E8}" srcId="{FDBEA836-89ED-4D4A-90D4-66D163DF8612}" destId="{31A4BFD7-AABC-4913-A9FC-A01EB931CFA3}" srcOrd="0" destOrd="0" parTransId="{59558041-E5FA-4CE5-BFAE-E191FC365DE3}" sibTransId="{0B212CA1-6E9E-4455-B6B8-6A6EA0E6BF76}"/>
    <dgm:cxn modelId="{A14D5E74-C0BB-4243-AF35-72E638D1222B}" type="presOf" srcId="{31A4BFD7-AABC-4913-A9FC-A01EB931CFA3}" destId="{095CEB9F-2D95-4745-9B3D-0DF1EB5BFEF2}" srcOrd="0" destOrd="0" presId="urn:microsoft.com/office/officeart/2005/8/layout/vList2"/>
    <dgm:cxn modelId="{3DD503EF-37CF-4D1C-938B-40056AA19746}" type="presOf" srcId="{FDBEA836-89ED-4D4A-90D4-66D163DF8612}" destId="{3EF4705E-6D4F-4365-A4E9-7346E118B3EE}" srcOrd="0" destOrd="0" presId="urn:microsoft.com/office/officeart/2005/8/layout/vList2"/>
    <dgm:cxn modelId="{E1339729-4056-444C-9599-0A0E052AB033}" type="presParOf" srcId="{3EF4705E-6D4F-4365-A4E9-7346E118B3EE}" destId="{095CEB9F-2D95-4745-9B3D-0DF1EB5BFEF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F1430D1-A3B2-4CD3-8F26-840C64D5861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93ECB69-C48F-4F0E-B1AF-A96596E9EF3C}">
      <dgm:prSet/>
      <dgm:spPr/>
      <dgm:t>
        <a:bodyPr/>
        <a:lstStyle/>
        <a:p>
          <a:pPr algn="ctr"/>
          <a:r>
            <a: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MODERNIZACJA OŚWIETLENIA ULICZNEGO W MIEJSCOWOŚCI - WARPUNY</a:t>
          </a:r>
        </a:p>
      </dgm:t>
    </dgm:pt>
    <dgm:pt modelId="{74200CEF-51A3-47E9-AF80-1442404A3DEA}" type="parTrans" cxnId="{63A9E709-211E-4F73-B415-CB491E9B62CF}">
      <dgm:prSet/>
      <dgm:spPr/>
      <dgm:t>
        <a:bodyPr/>
        <a:lstStyle/>
        <a:p>
          <a:endParaRPr lang="pl-PL"/>
        </a:p>
      </dgm:t>
    </dgm:pt>
    <dgm:pt modelId="{AC5F619C-19EE-4BF8-995C-29DB481FE787}" type="sibTrans" cxnId="{63A9E709-211E-4F73-B415-CB491E9B62CF}">
      <dgm:prSet/>
      <dgm:spPr/>
      <dgm:t>
        <a:bodyPr/>
        <a:lstStyle/>
        <a:p>
          <a:endParaRPr lang="pl-PL"/>
        </a:p>
      </dgm:t>
    </dgm:pt>
    <dgm:pt modelId="{C5BE8628-7ACE-4086-A8B8-C9A59A38178F}" type="pres">
      <dgm:prSet presAssocID="{CF1430D1-A3B2-4CD3-8F26-840C64D586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3BF26EC8-9B64-4DE1-AAF4-C2DF0F6F9C35}" type="pres">
      <dgm:prSet presAssocID="{593ECB69-C48F-4F0E-B1AF-A96596E9EF3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3BBA2365-D6B6-430F-9021-5E3C227AAEA4}" type="presOf" srcId="{593ECB69-C48F-4F0E-B1AF-A96596E9EF3C}" destId="{3BF26EC8-9B64-4DE1-AAF4-C2DF0F6F9C35}" srcOrd="0" destOrd="0" presId="urn:microsoft.com/office/officeart/2005/8/layout/vList2"/>
    <dgm:cxn modelId="{B6D6EEDC-DA32-4069-B24B-9817FD2959DB}" type="presOf" srcId="{CF1430D1-A3B2-4CD3-8F26-840C64D5861A}" destId="{C5BE8628-7ACE-4086-A8B8-C9A59A38178F}" srcOrd="0" destOrd="0" presId="urn:microsoft.com/office/officeart/2005/8/layout/vList2"/>
    <dgm:cxn modelId="{63A9E709-211E-4F73-B415-CB491E9B62CF}" srcId="{CF1430D1-A3B2-4CD3-8F26-840C64D5861A}" destId="{593ECB69-C48F-4F0E-B1AF-A96596E9EF3C}" srcOrd="0" destOrd="0" parTransId="{74200CEF-51A3-47E9-AF80-1442404A3DEA}" sibTransId="{AC5F619C-19EE-4BF8-995C-29DB481FE787}"/>
    <dgm:cxn modelId="{13E02FAB-6EC9-4607-BA9A-FBC1B3B9025E}" type="presParOf" srcId="{C5BE8628-7ACE-4086-A8B8-C9A59A38178F}" destId="{3BF26EC8-9B64-4DE1-AAF4-C2DF0F6F9C3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19B95B6-B9B8-4F89-A368-A61D69B8DC90}">
      <dsp:nvSpPr>
        <dsp:cNvPr id="0" name=""/>
        <dsp:cNvSpPr/>
      </dsp:nvSpPr>
      <dsp:spPr>
        <a:xfrm>
          <a:off x="0" y="4029"/>
          <a:ext cx="8596668" cy="1312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MODERNIZACJA UL. OGRODOWEJ </a:t>
          </a:r>
          <a:br>
            <a:rPr lang="pl-PL" sz="3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l-PL" sz="3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 WARPUNACH – DOKUMENTACJA </a:t>
          </a:r>
        </a:p>
      </dsp:txBody>
      <dsp:txXfrm>
        <a:off x="0" y="4029"/>
        <a:ext cx="8596668" cy="131274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E0D1EF6-F6C6-4AF0-8A9F-F218DA3E456B}">
      <dsp:nvSpPr>
        <dsp:cNvPr id="0" name=""/>
        <dsp:cNvSpPr/>
      </dsp:nvSpPr>
      <dsp:spPr>
        <a:xfrm>
          <a:off x="0" y="104650"/>
          <a:ext cx="8596668" cy="1111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5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BUDOWA PRZYŁĄCZA WODOCIĄGOWEGO 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5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 WARPUNACH (do działki nr ew. 251/3 ob. Warpuny) </a:t>
          </a:r>
        </a:p>
      </dsp:txBody>
      <dsp:txXfrm>
        <a:off x="0" y="104650"/>
        <a:ext cx="8596668" cy="111150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BF26EC8-9B64-4DE1-AAF4-C2DF0F6F9C35}">
      <dsp:nvSpPr>
        <dsp:cNvPr id="0" name=""/>
        <dsp:cNvSpPr/>
      </dsp:nvSpPr>
      <dsp:spPr>
        <a:xfrm>
          <a:off x="0" y="23334"/>
          <a:ext cx="8596668" cy="12741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3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MODERNIZACJA OŚWIETLENIA ULICZNEGO W MIEJSCOWOŚCI - WARPUNY</a:t>
          </a:r>
        </a:p>
      </dsp:txBody>
      <dsp:txXfrm>
        <a:off x="0" y="23334"/>
        <a:ext cx="8596668" cy="127413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95CEB9F-2D95-4745-9B3D-0DF1EB5BFEF2}">
      <dsp:nvSpPr>
        <dsp:cNvPr id="0" name=""/>
        <dsp:cNvSpPr/>
      </dsp:nvSpPr>
      <dsp:spPr>
        <a:xfrm>
          <a:off x="0" y="237430"/>
          <a:ext cx="5756715" cy="8268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Całkowita wartość inwestycji: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520 063,54 zł  </a:t>
          </a:r>
        </a:p>
      </dsp:txBody>
      <dsp:txXfrm>
        <a:off x="0" y="237430"/>
        <a:ext cx="5756715" cy="826851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BF26EC8-9B64-4DE1-AAF4-C2DF0F6F9C35}">
      <dsp:nvSpPr>
        <dsp:cNvPr id="0" name=""/>
        <dsp:cNvSpPr/>
      </dsp:nvSpPr>
      <dsp:spPr>
        <a:xfrm>
          <a:off x="0" y="23334"/>
          <a:ext cx="8596668" cy="12741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3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MODERNIZACJA OŚWIETLENIA ULICZNEGO W MIEJSCOWOŚCI - WARPUNY</a:t>
          </a:r>
        </a:p>
      </dsp:txBody>
      <dsp:txXfrm>
        <a:off x="0" y="23334"/>
        <a:ext cx="8596668" cy="12741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DC637-0CD4-4B5A-A848-E2F809EB3BE2}" type="datetimeFigureOut">
              <a:rPr lang="pl-PL" smtClean="0"/>
              <a:pPr/>
              <a:t>2020-05-11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6D60A-B5E2-4E40-B69C-0D786A5B87B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E61351F-DBB1-4664-ADA9-83BC7CB8848D}" type="slidenum">
              <a:rPr lang="en-US" smtClean="0"/>
              <a:pPr rtl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439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20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chart" Target="../charts/chart1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7A4ACDA-B6FF-409B-A9F8-B31E35F6F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5367" y="1623484"/>
            <a:ext cx="7173383" cy="1646302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  <a:t>Sołectwo Warpuny 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6A1CE351-29B5-4C3C-84DB-22CA72C2D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001" y="579841"/>
            <a:ext cx="1469149" cy="1610909"/>
          </a:xfrm>
          <a:prstGeom prst="rect">
            <a:avLst/>
          </a:prstGeom>
        </p:spPr>
      </p:pic>
      <p:pic>
        <p:nvPicPr>
          <p:cNvPr id="4" name="Symbol zastępczy zawartości 5">
            <a:extLst>
              <a:ext uri="{FF2B5EF4-FFF2-40B4-BE49-F238E27FC236}">
                <a16:creationId xmlns:a16="http://schemas.microsoft.com/office/drawing/2014/main" xmlns="" id="{6D450D53-4ECC-4311-AC38-89C0F9A87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996" y="3588215"/>
            <a:ext cx="4549158" cy="219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1586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7494" y="580306"/>
            <a:ext cx="10131830" cy="93610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/>
          <a:lstStyle/>
          <a:p>
            <a:pPr algn="ctr" rtl="0"/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anose="02040503050406030204" pitchFamily="18" charset="-18"/>
              </a:rPr>
              <a:t>PLAC ZABAW W WARPUNACH </a:t>
            </a:r>
            <a:endParaRPr lang="pl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anose="02040503050406030204" pitchFamily="18" charset="-18"/>
            </a:endParaRP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03099BF1-C6F3-4FCB-BBD4-34402AB044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3616" y="2060849"/>
            <a:ext cx="5257953" cy="3322571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pl-PL" sz="2000" dirty="0">
                <a:solidFill>
                  <a:schemeClr val="tx1"/>
                </a:solidFill>
              </a:rPr>
              <a:t>Dzięki zaangażowaniu mieszkańców miejscowości Warpuny na plaży wiejskiej            w Warpunach powstał plac zabaw. Na plaży zamontowane zostały urządzenia zabawowe: zestaw „Drążki gimnastyczne” - szt. 1; - huśtawka podwójna – szt. 1; - drabinka pozioma – szt. 1; belka balansująca – szt. 1; - pomost ruchomy z dwoma trapami  - szt. 1; - tablica regulaminowa – szt. 1. </a:t>
            </a:r>
          </a:p>
        </p:txBody>
      </p:sp>
      <p:sp>
        <p:nvSpPr>
          <p:cNvPr id="4" name="Symbol zastępczy zawartości 5">
            <a:extLst>
              <a:ext uri="{FF2B5EF4-FFF2-40B4-BE49-F238E27FC236}">
                <a16:creationId xmlns:a16="http://schemas.microsoft.com/office/drawing/2014/main" xmlns="" id="{CAFD37AC-E18D-4119-9BB2-06A100DD3CD8}"/>
              </a:ext>
            </a:extLst>
          </p:cNvPr>
          <p:cNvSpPr txBox="1">
            <a:spLocks/>
          </p:cNvSpPr>
          <p:nvPr/>
        </p:nvSpPr>
        <p:spPr>
          <a:xfrm>
            <a:off x="2845858" y="5734050"/>
            <a:ext cx="6621992" cy="6937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anose="02040503050406030204" pitchFamily="18" charset="-18"/>
              </a:rPr>
              <a:t>Całkowita wartość inwestycji:  9 100,00 zł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11087100" y="6214654"/>
            <a:ext cx="81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2017</a:t>
            </a:r>
          </a:p>
        </p:txBody>
      </p:sp>
      <p:pic>
        <p:nvPicPr>
          <p:cNvPr id="6145" name="Picture 1" descr="C:\Users\wybory\Desktop\Zdjęcia\20180508_1816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43701" y="1946962"/>
            <a:ext cx="4362450" cy="3271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47707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2263" y="764704"/>
            <a:ext cx="10131830" cy="121649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ctr" rtl="0"/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anose="02040503050406030204" pitchFamily="18" charset="-18"/>
              </a:rPr>
              <a:t>MODERNIZACJA OGRZEWANIA </a:t>
            </a:r>
            <a:b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anose="02040503050406030204" pitchFamily="18" charset="-18"/>
              </a:rPr>
            </a:b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anose="02040503050406030204" pitchFamily="18" charset="-18"/>
              </a:rPr>
              <a:t>W ŚWIETLICY WIEJSKIEJ W WARPUNACH  </a:t>
            </a:r>
            <a:b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anose="02040503050406030204" pitchFamily="18" charset="-18"/>
              </a:rPr>
            </a:br>
            <a:endParaRPr lang="pl" sz="27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anose="02040503050406030204" pitchFamily="18" charset="-18"/>
            </a:endParaRP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03099BF1-C6F3-4FCB-BBD4-34402AB044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2450" y="2419028"/>
            <a:ext cx="5411113" cy="26863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>
                <a:solidFill>
                  <a:schemeClr val="tx1"/>
                </a:solidFill>
                <a:latin typeface="Caladea" panose="02040503050406030204" pitchFamily="18" charset="-18"/>
              </a:rPr>
              <a:t>	W związku z koniecznością przebudowy ogrzewania w świetlicy wiejskiej w 2017  r. opracowana została dokumentacja projektowo – kosztorysowa dla zadania inwestycyjnego polegającego na budowie zewnętrznego przewodu kominowego wraz z modernizacją systemu ogrzewania. Następnie w okresie wrzesień-październik 2017 r. wykonana została modernizacją systemu ogrzewania. </a:t>
            </a:r>
          </a:p>
          <a:p>
            <a:pPr marL="0" indent="0" algn="just">
              <a:buNone/>
            </a:pPr>
            <a:endParaRPr lang="pl-PL" dirty="0">
              <a:solidFill>
                <a:schemeClr val="tx1"/>
              </a:solidFill>
              <a:latin typeface="Caladea" panose="02040503050406030204" pitchFamily="18" charset="-18"/>
            </a:endParaRPr>
          </a:p>
        </p:txBody>
      </p:sp>
      <p:sp>
        <p:nvSpPr>
          <p:cNvPr id="4" name="Symbol zastępczy zawartości 5">
            <a:extLst>
              <a:ext uri="{FF2B5EF4-FFF2-40B4-BE49-F238E27FC236}">
                <a16:creationId xmlns:a16="http://schemas.microsoft.com/office/drawing/2014/main" xmlns="" id="{9A06E1DE-76CE-470C-89BE-A9A19BE8DA6B}"/>
              </a:ext>
            </a:extLst>
          </p:cNvPr>
          <p:cNvSpPr txBox="1">
            <a:spLocks/>
          </p:cNvSpPr>
          <p:nvPr/>
        </p:nvSpPr>
        <p:spPr>
          <a:xfrm>
            <a:off x="361950" y="5308414"/>
            <a:ext cx="6103984" cy="7920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pl-PL" b="1" dirty="0">
                <a:latin typeface="Caladea" panose="02040503050406030204" pitchFamily="18" charset="-18"/>
              </a:rPr>
              <a:t>Wartość prac projektowych: 23.850 ,00 zł 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11087100" y="6214654"/>
            <a:ext cx="81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2017</a:t>
            </a:r>
          </a:p>
        </p:txBody>
      </p:sp>
      <p:pic>
        <p:nvPicPr>
          <p:cNvPr id="30722" name="Picture 2" descr="C:\Users\wybory\Desktop\Zdjęcia\20180827_0717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91300" y="2231569"/>
            <a:ext cx="4837800" cy="3628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98902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02303" y="533400"/>
            <a:ext cx="10011719" cy="129465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ctr" rtl="0"/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anose="02040503050406030204" pitchFamily="18" charset="-18"/>
              </a:rPr>
              <a:t>PRÓG ZWALNIAJĄCY NA UL. MŁYNOWEJ </a:t>
            </a:r>
            <a:b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anose="02040503050406030204" pitchFamily="18" charset="-18"/>
              </a:rPr>
            </a:b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anose="02040503050406030204" pitchFamily="18" charset="-18"/>
              </a:rPr>
              <a:t>W MIEJSCOWOŚCI WARPUNY</a:t>
            </a:r>
            <a:endParaRPr lang="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anose="02040503050406030204" pitchFamily="18" charset="-18"/>
            </a:endParaRP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899369" y="2492896"/>
            <a:ext cx="5425231" cy="2016224"/>
          </a:xfrm>
        </p:spPr>
        <p:txBody>
          <a:bodyPr rtlCol="0">
            <a:normAutofit lnSpcReduction="10000"/>
          </a:bodyPr>
          <a:lstStyle/>
          <a:p>
            <a:pPr algn="just">
              <a:lnSpc>
                <a:spcPct val="130000"/>
              </a:lnSpc>
            </a:pPr>
            <a:r>
              <a:rPr lang="pl-PL" dirty="0">
                <a:solidFill>
                  <a:schemeClr val="tx1"/>
                </a:solidFill>
              </a:rPr>
              <a:t>	Z uwagi na konieczność zwiększenia bezpieczeństwa w ruchu drogowym na ul. Młynowej w Warpunach wykonany został próg zwalniający oraz ustawione zostały znaki ograniczające prędkość.</a:t>
            </a:r>
          </a:p>
          <a:p>
            <a:pPr algn="just" rt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kst — symbol zastępczy 2">
            <a:extLst>
              <a:ext uri="{FF2B5EF4-FFF2-40B4-BE49-F238E27FC236}">
                <a16:creationId xmlns:a16="http://schemas.microsoft.com/office/drawing/2014/main" xmlns="" id="{92921845-72C0-4B0D-BC66-A84A3DD9A344}"/>
              </a:ext>
            </a:extLst>
          </p:cNvPr>
          <p:cNvSpPr txBox="1">
            <a:spLocks/>
          </p:cNvSpPr>
          <p:nvPr/>
        </p:nvSpPr>
        <p:spPr>
          <a:xfrm>
            <a:off x="1109613" y="5251102"/>
            <a:ext cx="5005437" cy="8067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anose="02040503050406030204" pitchFamily="18" charset="-18"/>
            </a:endParaRPr>
          </a:p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anose="02040503050406030204" pitchFamily="18" charset="-18"/>
              </a:rPr>
              <a:t>Wartość inwestycji: 1.964,45 zł </a:t>
            </a:r>
          </a:p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anose="02040503050406030204" pitchFamily="18" charset="-18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1087100" y="6214654"/>
            <a:ext cx="81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2017</a:t>
            </a: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24650" y="2057400"/>
            <a:ext cx="4926400" cy="369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118028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3686" y="661360"/>
            <a:ext cx="9603701" cy="1143000"/>
          </a:xfrm>
        </p:spPr>
        <p:txBody>
          <a:bodyPr rtlCol="0">
            <a:normAutofit/>
          </a:bodyPr>
          <a:lstStyle/>
          <a:p>
            <a:pPr algn="ctr" rtl="0"/>
            <a:r>
              <a:rPr lang="pl-PL" b="1" dirty="0">
                <a:latin typeface="Caladea" panose="02040503050406030204" pitchFamily="18" charset="-18"/>
              </a:rPr>
              <a:t>INNE PRACE REMONTOWE </a:t>
            </a:r>
            <a:r>
              <a:rPr lang="pl-PL" dirty="0">
                <a:latin typeface="Caladea" panose="02040503050406030204" pitchFamily="18" charset="-18"/>
              </a:rPr>
              <a:t/>
            </a:r>
            <a:br>
              <a:rPr lang="pl-PL" dirty="0">
                <a:latin typeface="Caladea" panose="02040503050406030204" pitchFamily="18" charset="-18"/>
              </a:rPr>
            </a:br>
            <a:endParaRPr lang="pl" sz="2700" b="1" dirty="0">
              <a:latin typeface="Caladea" panose="02040503050406030204" pitchFamily="18" charset="-18"/>
            </a:endParaRP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1347538" y="1783112"/>
            <a:ext cx="7986962" cy="2247468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marL="0" indent="0" algn="just">
              <a:buNone/>
            </a:pPr>
            <a:r>
              <a:rPr lang="pl-PL" sz="2400" b="1" dirty="0">
                <a:solidFill>
                  <a:schemeClr val="tx1"/>
                </a:solidFill>
              </a:rPr>
              <a:t>WARPUNY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</a:p>
          <a:p>
            <a:pPr marL="0" indent="0" algn="just">
              <a:buNone/>
            </a:pPr>
            <a:r>
              <a:rPr lang="pl-PL" sz="2000" dirty="0">
                <a:solidFill>
                  <a:schemeClr val="tx1"/>
                </a:solidFill>
              </a:rPr>
              <a:t>W 2017 r. Gmina Sorkwity zleciła montaż 2 szt. okien w budynku przy ul. Jeziornej 1 w Warpunach, w lokalu nr 4, w którym odbywają się Warsztaty Terapii Zajęciowej prowadzone przez Polskie Stowarzyszenie na Rzecz Osób z Upośledzeniem Umysłowym Koło w Mikołajkach</a:t>
            </a:r>
            <a:r>
              <a:rPr lang="pl-PL" sz="2400" dirty="0">
                <a:solidFill>
                  <a:schemeClr val="tx1"/>
                </a:solidFill>
              </a:rPr>
              <a:t>.</a:t>
            </a:r>
          </a:p>
          <a:p>
            <a:pPr rtl="0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Zawartość — symbol zastępczy 3">
            <a:extLst>
              <a:ext uri="{FF2B5EF4-FFF2-40B4-BE49-F238E27FC236}">
                <a16:creationId xmlns:a16="http://schemas.microsoft.com/office/drawing/2014/main" xmlns="" id="{8CE8981C-E00B-41F5-AF1C-8F9D208593C9}"/>
              </a:ext>
            </a:extLst>
          </p:cNvPr>
          <p:cNvSpPr txBox="1">
            <a:spLocks/>
          </p:cNvSpPr>
          <p:nvPr/>
        </p:nvSpPr>
        <p:spPr>
          <a:xfrm>
            <a:off x="1307519" y="4725145"/>
            <a:ext cx="9771696" cy="1751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dirty="0">
              <a:latin typeface="Caladea" panose="02040503050406030204" pitchFamily="18" charset="-18"/>
            </a:endParaRPr>
          </a:p>
          <a:p>
            <a:pPr marL="0" indent="0">
              <a:buNone/>
            </a:pPr>
            <a:endParaRPr lang="en-US" dirty="0">
              <a:latin typeface="Caladea" panose="02040503050406030204" pitchFamily="18" charset="-18"/>
            </a:endParaRPr>
          </a:p>
        </p:txBody>
      </p:sp>
      <p:sp>
        <p:nvSpPr>
          <p:cNvPr id="9" name="Zawartość — symbol zastępczy 5">
            <a:extLst>
              <a:ext uri="{FF2B5EF4-FFF2-40B4-BE49-F238E27FC236}">
                <a16:creationId xmlns:a16="http://schemas.microsoft.com/office/drawing/2014/main" xmlns="" id="{ED0C9342-FA48-4EBF-AB19-93DDEB66F0E9}"/>
              </a:ext>
            </a:extLst>
          </p:cNvPr>
          <p:cNvSpPr txBox="1">
            <a:spLocks/>
          </p:cNvSpPr>
          <p:nvPr/>
        </p:nvSpPr>
        <p:spPr>
          <a:xfrm>
            <a:off x="3333750" y="4875211"/>
            <a:ext cx="4468626" cy="6474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b="1" dirty="0">
                <a:solidFill>
                  <a:schemeClr val="tx1"/>
                </a:solidFill>
                <a:latin typeface="Caladea" panose="02040503050406030204" pitchFamily="18" charset="-18"/>
              </a:rPr>
              <a:t>Wartość ogółem: 1.867,19 zł </a:t>
            </a:r>
          </a:p>
          <a:p>
            <a:endParaRPr lang="en-US" b="1" dirty="0">
              <a:solidFill>
                <a:schemeClr val="tx1"/>
              </a:solidFill>
              <a:latin typeface="Caladea" panose="02040503050406030204" pitchFamily="18" charset="-18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11087100" y="6214654"/>
            <a:ext cx="81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xmlns="" val="3541439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212E0AD2-11D6-456E-8AAD-8F68B51B57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815731107"/>
              </p:ext>
            </p:extLst>
          </p:nvPr>
        </p:nvGraphicFramePr>
        <p:xfrm>
          <a:off x="677334" y="609600"/>
          <a:ext cx="8596668" cy="132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1026B7E-FD38-45AD-A2DD-C9D2E7C9F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26" y="2587189"/>
            <a:ext cx="5955632" cy="232251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400" dirty="0">
                <a:solidFill>
                  <a:schemeClr val="tx1"/>
                </a:solidFill>
              </a:rPr>
              <a:t>W 2018 r. zostało zlecone opracowanie dokumentacji projektowo - kosztorysowej na przebudowę ulicy Ogrodowej             w miejscowości Warpuny, gmina Sorkwity.</a:t>
            </a:r>
          </a:p>
          <a:p>
            <a:pPr marL="0" indent="0">
              <a:buNone/>
            </a:pPr>
            <a:endParaRPr lang="pl-PL" sz="2000" dirty="0"/>
          </a:p>
        </p:txBody>
      </p:sp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xmlns="" id="{35C0D7EA-BFC5-4B78-B142-C30A9C2A9B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814219967"/>
              </p:ext>
            </p:extLst>
          </p:nvPr>
        </p:nvGraphicFramePr>
        <p:xfrm>
          <a:off x="6595537" y="2103539"/>
          <a:ext cx="4645025" cy="3282411"/>
        </p:xfrm>
        <a:graphic>
          <a:graphicData uri="http://schemas.openxmlformats.org/presentationml/2006/ole">
            <p:oleObj spid="_x0000_s274436" name="Acrobat Document" r:id="rId8" imgW="10703880" imgH="7551360" progId="AcroExch.Document.DC">
              <p:embed/>
            </p:oleObj>
          </a:graphicData>
        </a:graphic>
      </p:graphicFrame>
      <p:grpSp>
        <p:nvGrpSpPr>
          <p:cNvPr id="2" name="Grupa 5">
            <a:extLst>
              <a:ext uri="{FF2B5EF4-FFF2-40B4-BE49-F238E27FC236}">
                <a16:creationId xmlns:a16="http://schemas.microsoft.com/office/drawing/2014/main" xmlns="" id="{9C15B964-F12E-4946-904B-157CE6B38171}"/>
              </a:ext>
            </a:extLst>
          </p:cNvPr>
          <p:cNvGrpSpPr/>
          <p:nvPr/>
        </p:nvGrpSpPr>
        <p:grpSpPr>
          <a:xfrm>
            <a:off x="3636433" y="5783978"/>
            <a:ext cx="6396566" cy="632700"/>
            <a:chOff x="0" y="9166"/>
            <a:chExt cx="5179219" cy="351000"/>
          </a:xfrm>
        </p:grpSpPr>
        <p:sp>
          <p:nvSpPr>
            <p:cNvPr id="7" name="Prostokąt: zaokrąglone rogi 6">
              <a:extLst>
                <a:ext uri="{FF2B5EF4-FFF2-40B4-BE49-F238E27FC236}">
                  <a16:creationId xmlns:a16="http://schemas.microsoft.com/office/drawing/2014/main" xmlns="" id="{5C571BF1-C15E-4D0C-82D1-AD83C291352D}"/>
                </a:ext>
              </a:extLst>
            </p:cNvPr>
            <p:cNvSpPr/>
            <p:nvPr/>
          </p:nvSpPr>
          <p:spPr>
            <a:xfrm>
              <a:off x="0" y="9166"/>
              <a:ext cx="5179219" cy="351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Prostokąt: zaokrąglone rogi 4">
              <a:extLst>
                <a:ext uri="{FF2B5EF4-FFF2-40B4-BE49-F238E27FC236}">
                  <a16:creationId xmlns:a16="http://schemas.microsoft.com/office/drawing/2014/main" xmlns="" id="{8F28438A-D340-4CB4-B868-30FEE168F535}"/>
                </a:ext>
              </a:extLst>
            </p:cNvPr>
            <p:cNvSpPr txBox="1"/>
            <p:nvPr/>
          </p:nvSpPr>
          <p:spPr>
            <a:xfrm>
              <a:off x="17134" y="26300"/>
              <a:ext cx="5144951" cy="3167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2400" b="1" dirty="0">
                <a:solidFill>
                  <a:schemeClr val="tx1"/>
                </a:solidFill>
              </a:endParaRPr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400" b="1" dirty="0">
                  <a:solidFill>
                    <a:schemeClr val="tx1"/>
                  </a:solidFill>
                </a:rPr>
                <a:t>W</a:t>
              </a:r>
              <a:r>
                <a:rPr lang="pl-PL" sz="2400" b="1" kern="1200" dirty="0">
                  <a:solidFill>
                    <a:schemeClr val="tx1"/>
                  </a:solidFill>
                </a:rPr>
                <a:t>artość prac projektowych: </a:t>
              </a:r>
              <a:r>
                <a:rPr lang="pl-PL" sz="2400" b="1" dirty="0">
                  <a:solidFill>
                    <a:schemeClr val="tx1"/>
                  </a:solidFill>
                </a:rPr>
                <a:t>13.530,00 </a:t>
              </a:r>
              <a:r>
                <a:rPr lang="pl-PL" sz="2400" b="1" kern="1200" dirty="0">
                  <a:solidFill>
                    <a:schemeClr val="tx1"/>
                  </a:solidFill>
                </a:rPr>
                <a:t>zł</a:t>
              </a:r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400" b="1" kern="1200" dirty="0">
                  <a:solidFill>
                    <a:schemeClr val="tx1"/>
                  </a:solidFill>
                </a:rPr>
                <a:t>  </a:t>
              </a:r>
            </a:p>
          </p:txBody>
        </p:sp>
      </p:grpSp>
      <p:sp>
        <p:nvSpPr>
          <p:cNvPr id="9" name="pole tekstowe 8"/>
          <p:cNvSpPr txBox="1"/>
          <p:nvPr/>
        </p:nvSpPr>
        <p:spPr>
          <a:xfrm>
            <a:off x="10881360" y="6100354"/>
            <a:ext cx="11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xmlns="" val="292585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ED714BBE-9E8A-4F7A-B5A1-A492F70FC0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294448460"/>
              </p:ext>
            </p:extLst>
          </p:nvPr>
        </p:nvGraphicFramePr>
        <p:xfrm>
          <a:off x="677334" y="609600"/>
          <a:ext cx="8596668" cy="132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4B3BEDFA-5645-4421-B707-8950D8B65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965" y="2415111"/>
            <a:ext cx="8430572" cy="2017711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>
                <a:solidFill>
                  <a:schemeClr val="tx1"/>
                </a:solidFill>
              </a:rPr>
              <a:t>W 2018 r. Gmina Sorkwity zleciła wykonanie kompletnej dokumentacji  projektowo-kosztorysowej dla zadania polegającego na budowie sieci/ przyłącza wodociągowego w miejscowości Warpuny - kolonia, gmina Sorkwity (do działki oznaczonej nr ew. 251/3 ob. Warpuny) z podkładami geodezyjnymi dla budowy sieci/przyłącza wodociągowego.</a:t>
            </a:r>
          </a:p>
        </p:txBody>
      </p:sp>
      <p:grpSp>
        <p:nvGrpSpPr>
          <p:cNvPr id="2" name="Grupa 4">
            <a:extLst>
              <a:ext uri="{FF2B5EF4-FFF2-40B4-BE49-F238E27FC236}">
                <a16:creationId xmlns:a16="http://schemas.microsoft.com/office/drawing/2014/main" xmlns="" id="{A4BF8CDA-938F-4839-AF3A-41AB8B2A9A07}"/>
              </a:ext>
            </a:extLst>
          </p:cNvPr>
          <p:cNvGrpSpPr/>
          <p:nvPr/>
        </p:nvGrpSpPr>
        <p:grpSpPr>
          <a:xfrm>
            <a:off x="2191635" y="5240552"/>
            <a:ext cx="6396566" cy="632700"/>
            <a:chOff x="0" y="9166"/>
            <a:chExt cx="5179219" cy="351000"/>
          </a:xfrm>
        </p:grpSpPr>
        <p:sp>
          <p:nvSpPr>
            <p:cNvPr id="6" name="Prostokąt: zaokrąglone rogi 5">
              <a:extLst>
                <a:ext uri="{FF2B5EF4-FFF2-40B4-BE49-F238E27FC236}">
                  <a16:creationId xmlns:a16="http://schemas.microsoft.com/office/drawing/2014/main" xmlns="" id="{24901A06-784A-44F0-9A2E-2B45DAD40264}"/>
                </a:ext>
              </a:extLst>
            </p:cNvPr>
            <p:cNvSpPr/>
            <p:nvPr/>
          </p:nvSpPr>
          <p:spPr>
            <a:xfrm>
              <a:off x="0" y="9166"/>
              <a:ext cx="5179219" cy="351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rostokąt: zaokrąglone rogi 4">
              <a:extLst>
                <a:ext uri="{FF2B5EF4-FFF2-40B4-BE49-F238E27FC236}">
                  <a16:creationId xmlns:a16="http://schemas.microsoft.com/office/drawing/2014/main" xmlns="" id="{9665D37A-4EDB-461E-BE1A-6421D6014C31}"/>
                </a:ext>
              </a:extLst>
            </p:cNvPr>
            <p:cNvSpPr txBox="1"/>
            <p:nvPr/>
          </p:nvSpPr>
          <p:spPr>
            <a:xfrm>
              <a:off x="17134" y="26300"/>
              <a:ext cx="5144951" cy="3167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2400" b="1" dirty="0">
                <a:solidFill>
                  <a:schemeClr val="tx1"/>
                </a:solidFill>
              </a:endParaRPr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400" b="1" dirty="0">
                  <a:solidFill>
                    <a:schemeClr val="tx1"/>
                  </a:solidFill>
                </a:rPr>
                <a:t>W</a:t>
              </a:r>
              <a:r>
                <a:rPr lang="pl-PL" sz="2400" b="1" kern="1200" dirty="0">
                  <a:solidFill>
                    <a:schemeClr val="tx1"/>
                  </a:solidFill>
                </a:rPr>
                <a:t>artość prac projektowych: </a:t>
              </a:r>
              <a:r>
                <a:rPr lang="pl-PL" sz="2400" b="1" dirty="0">
                  <a:solidFill>
                    <a:schemeClr val="tx1"/>
                  </a:solidFill>
                </a:rPr>
                <a:t>3.800,00 </a:t>
              </a:r>
              <a:r>
                <a:rPr lang="pl-PL" sz="2400" b="1" kern="1200" dirty="0">
                  <a:solidFill>
                    <a:schemeClr val="tx1"/>
                  </a:solidFill>
                </a:rPr>
                <a:t>zł</a:t>
              </a:r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400" b="1" kern="1200" dirty="0">
                  <a:solidFill>
                    <a:schemeClr val="tx1"/>
                  </a:solidFill>
                </a:rPr>
                <a:t>  </a:t>
              </a:r>
            </a:p>
          </p:txBody>
        </p:sp>
      </p:grpSp>
      <p:sp>
        <p:nvSpPr>
          <p:cNvPr id="8" name="pole tekstowe 7"/>
          <p:cNvSpPr txBox="1"/>
          <p:nvPr/>
        </p:nvSpPr>
        <p:spPr>
          <a:xfrm>
            <a:off x="10881360" y="6100354"/>
            <a:ext cx="11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xmlns="" val="2101738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3BDC6079-3F93-459D-AB2D-29DEB1E961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544599961"/>
              </p:ext>
            </p:extLst>
          </p:nvPr>
        </p:nvGraphicFramePr>
        <p:xfrm>
          <a:off x="677507" y="571500"/>
          <a:ext cx="8596668" cy="132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xmlns="" id="{0317F94C-851A-43AD-B334-20871610B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863" y="2160588"/>
            <a:ext cx="7246937" cy="3881437"/>
          </a:xfrm>
        </p:spPr>
        <p:txBody>
          <a:bodyPr/>
          <a:lstStyle/>
          <a:p>
            <a:pPr marL="0" indent="0" algn="just">
              <a:buNone/>
            </a:pPr>
            <a:r>
              <a:rPr lang="pl-PL" b="1" dirty="0">
                <a:solidFill>
                  <a:schemeClr val="tx1"/>
                </a:solidFill>
              </a:rPr>
              <a:t>W ramach modernizacji oświetlenia ulicznego zamontowane zostały energooszczędne źródła światła oświetlenia ulicznego typu LED</a:t>
            </a:r>
          </a:p>
          <a:p>
            <a:pPr marL="0" indent="0" algn="ctr">
              <a:buNone/>
            </a:pP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Sołectwo Warpuny – nowe oprawy: 41 sztuk</a:t>
            </a:r>
          </a:p>
          <a:p>
            <a:pPr marL="0" indent="0">
              <a:buNone/>
            </a:pPr>
            <a:endParaRPr lang="pl-PL" dirty="0">
              <a:solidFill>
                <a:schemeClr val="tx1"/>
              </a:solidFill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xmlns="" id="{E22FB404-81F4-4A85-9F50-AD0EEEA9E9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688783681"/>
              </p:ext>
            </p:extLst>
          </p:nvPr>
        </p:nvGraphicFramePr>
        <p:xfrm>
          <a:off x="1161443" y="4896853"/>
          <a:ext cx="5756715" cy="1191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DF82CEA9-EB27-4700-A40B-05704B19AE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04327" y="2121956"/>
            <a:ext cx="2622594" cy="3496792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0881360" y="6100354"/>
            <a:ext cx="11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xmlns="" val="2822030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3BDC6079-3F93-459D-AB2D-29DEB1E961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544599961"/>
              </p:ext>
            </p:extLst>
          </p:nvPr>
        </p:nvGraphicFramePr>
        <p:xfrm>
          <a:off x="677507" y="571500"/>
          <a:ext cx="8596668" cy="132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10881360" y="6100354"/>
            <a:ext cx="11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2018</a:t>
            </a:r>
          </a:p>
        </p:txBody>
      </p:sp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xmlns="" val="1426716074"/>
              </p:ext>
            </p:extLst>
          </p:nvPr>
        </p:nvGraphicFramePr>
        <p:xfrm>
          <a:off x="2269957" y="2370221"/>
          <a:ext cx="6200274" cy="3549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xmlns="" val="2822030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B2D9A11-029F-4443-94D4-784A45B11F25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l-PL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  <a:t>WYPOSAŻENIE ŚWIETLICY WIEJSKIEJ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66D68F3A-30BA-4150-96F9-778E32276730}"/>
              </a:ext>
            </a:extLst>
          </p:cNvPr>
          <p:cNvSpPr txBox="1"/>
          <p:nvPr/>
        </p:nvSpPr>
        <p:spPr>
          <a:xfrm>
            <a:off x="520700" y="5303779"/>
            <a:ext cx="506095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Wartość inwestycji: 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  <a:t>2.995,00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zł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C46DAA5A-C286-4207-8882-9C4C8E03C719}"/>
              </a:ext>
            </a:extLst>
          </p:cNvPr>
          <p:cNvSpPr txBox="1"/>
          <p:nvPr/>
        </p:nvSpPr>
        <p:spPr>
          <a:xfrm>
            <a:off x="660401" y="2235556"/>
            <a:ext cx="40385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/>
              <a:t>Zakup do świetlicy w Warpunach 20 szt. krzeseł świetlicowych (profilowane z metalową konstrukcją) oraz 18 szt. stołów świetlicowych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4DC05E3E-9FC3-4564-8BC2-DECA6991A415}"/>
              </a:ext>
            </a:extLst>
          </p:cNvPr>
          <p:cNvSpPr txBox="1"/>
          <p:nvPr/>
        </p:nvSpPr>
        <p:spPr>
          <a:xfrm>
            <a:off x="6438900" y="2080238"/>
            <a:ext cx="4038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Zakup dwóch stołów do tenisa stołowego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CB1F3D7C-4CAD-4D30-87B0-4912758AF3C8}"/>
              </a:ext>
            </a:extLst>
          </p:cNvPr>
          <p:cNvSpPr txBox="1"/>
          <p:nvPr/>
        </p:nvSpPr>
        <p:spPr>
          <a:xfrm>
            <a:off x="6320182" y="5322829"/>
            <a:ext cx="4785967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  <a:t>Wartość inwestycji: 1.333,32  zł </a:t>
            </a:r>
          </a:p>
        </p:txBody>
      </p:sp>
      <p:pic>
        <p:nvPicPr>
          <p:cNvPr id="2050" name="Picture 2" descr="Znalezione obrazy dla zapytania MEGA-SPORT stÃ³Å do tenisa stoÅowego">
            <a:extLst>
              <a:ext uri="{FF2B5EF4-FFF2-40B4-BE49-F238E27FC236}">
                <a16:creationId xmlns:a16="http://schemas.microsoft.com/office/drawing/2014/main" xmlns="" id="{0EEC652A-EF52-458C-99D6-8BC2ECC28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7185" y="3377845"/>
            <a:ext cx="1930398" cy="144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0881360" y="6100354"/>
            <a:ext cx="11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xmlns="" val="171899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B2D9A11-029F-4443-94D4-784A45B11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400" dirty="0"/>
              <a:t>Wyposażenie świetlicy wiejskiej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66D68F3A-30BA-4150-96F9-778E32276730}"/>
              </a:ext>
            </a:extLst>
          </p:cNvPr>
          <p:cNvSpPr txBox="1"/>
          <p:nvPr/>
        </p:nvSpPr>
        <p:spPr>
          <a:xfrm>
            <a:off x="603250" y="5752015"/>
            <a:ext cx="45339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  <a:latin typeface="Caladea" pitchFamily="18" charset="-18"/>
              </a:rPr>
              <a:t>Wartość inwestycji: 849,00  zł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C46DAA5A-C286-4207-8882-9C4C8E03C719}"/>
              </a:ext>
            </a:extLst>
          </p:cNvPr>
          <p:cNvSpPr txBox="1"/>
          <p:nvPr/>
        </p:nvSpPr>
        <p:spPr>
          <a:xfrm>
            <a:off x="457200" y="2079385"/>
            <a:ext cx="4743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Zakup elektrycznego ekranu projekcyjnego do świetlicy wiejskiej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4DC05E3E-9FC3-4564-8BC2-DECA6991A415}"/>
              </a:ext>
            </a:extLst>
          </p:cNvPr>
          <p:cNvSpPr txBox="1"/>
          <p:nvPr/>
        </p:nvSpPr>
        <p:spPr>
          <a:xfrm>
            <a:off x="5892801" y="2178406"/>
            <a:ext cx="4533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Zakup na potrzeby świetlicy               w Warpunach projektor </a:t>
            </a:r>
            <a:r>
              <a:rPr lang="pl-PL" sz="2400" dirty="0" err="1"/>
              <a:t>BenQ</a:t>
            </a:r>
            <a:r>
              <a:rPr lang="pl-PL" sz="2400" dirty="0"/>
              <a:t>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CB1F3D7C-4CAD-4D30-87B0-4912758AF3C8}"/>
              </a:ext>
            </a:extLst>
          </p:cNvPr>
          <p:cNvSpPr txBox="1"/>
          <p:nvPr/>
        </p:nvSpPr>
        <p:spPr>
          <a:xfrm>
            <a:off x="5956302" y="5770924"/>
            <a:ext cx="497839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Wartość inwestycji: 1.333,32  zł </a:t>
            </a:r>
          </a:p>
        </p:txBody>
      </p:sp>
      <p:pic>
        <p:nvPicPr>
          <p:cNvPr id="5124" name="Picture 4" descr="Znalezione obrazy dla zapytania ekran buenoscreen">
            <a:extLst>
              <a:ext uri="{FF2B5EF4-FFF2-40B4-BE49-F238E27FC236}">
                <a16:creationId xmlns:a16="http://schemas.microsoft.com/office/drawing/2014/main" xmlns="" id="{EDC42C4C-C502-4546-A412-21DFCA341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6143" y="3440900"/>
            <a:ext cx="2212107" cy="186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rojektor BENQ MS506">
            <a:extLst>
              <a:ext uri="{FF2B5EF4-FFF2-40B4-BE49-F238E27FC236}">
                <a16:creationId xmlns:a16="http://schemas.microsoft.com/office/drawing/2014/main" xmlns="" id="{277F4B7B-DE3C-4359-BDA6-41DE6ED46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0150" y="3220515"/>
            <a:ext cx="1889921" cy="188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10881360" y="6100354"/>
            <a:ext cx="11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2015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xmlns="" id="{CB2D9A11-029F-4443-94D4-784A45B11F25}"/>
              </a:ext>
            </a:extLst>
          </p:cNvPr>
          <p:cNvSpPr txBox="1">
            <a:spLocks/>
          </p:cNvSpPr>
          <p:nvPr/>
        </p:nvSpPr>
        <p:spPr>
          <a:xfrm>
            <a:off x="886884" y="457200"/>
            <a:ext cx="8596668" cy="1320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7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adea" pitchFamily="18" charset="-18"/>
                <a:ea typeface="+mn-ea"/>
                <a:cs typeface="+mn-cs"/>
              </a:rPr>
              <a:t>WYPOSAŻENIE ŚWIETLICY WIEJSKIEJ </a:t>
            </a:r>
          </a:p>
        </p:txBody>
      </p:sp>
    </p:spTree>
    <p:extLst>
      <p:ext uri="{BB962C8B-B14F-4D97-AF65-F5344CB8AC3E}">
        <p14:creationId xmlns:p14="http://schemas.microsoft.com/office/powerpoint/2010/main" xmlns="" val="3482875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66D68F3A-30BA-4150-96F9-778E32276730}"/>
              </a:ext>
            </a:extLst>
          </p:cNvPr>
          <p:cNvSpPr txBox="1"/>
          <p:nvPr/>
        </p:nvSpPr>
        <p:spPr>
          <a:xfrm>
            <a:off x="1031374" y="5775075"/>
            <a:ext cx="56261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  <a:latin typeface="Caladea" pitchFamily="18" charset="-18"/>
              </a:rPr>
              <a:t>Wartość inwestycji: 1697,41  zł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C46DAA5A-C286-4207-8882-9C4C8E03C719}"/>
              </a:ext>
            </a:extLst>
          </p:cNvPr>
          <p:cNvSpPr txBox="1"/>
          <p:nvPr/>
        </p:nvSpPr>
        <p:spPr>
          <a:xfrm>
            <a:off x="962528" y="2659922"/>
            <a:ext cx="5534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/>
              <a:t>W 2015 r. zakupione zostały  materiały na remont świetlicy w Warpunach (żywica)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0881360" y="6100354"/>
            <a:ext cx="11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2015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xmlns="" id="{CB2D9A11-029F-4443-94D4-784A45B11F25}"/>
              </a:ext>
            </a:extLst>
          </p:cNvPr>
          <p:cNvSpPr txBox="1">
            <a:spLocks/>
          </p:cNvSpPr>
          <p:nvPr/>
        </p:nvSpPr>
        <p:spPr>
          <a:xfrm>
            <a:off x="905934" y="819150"/>
            <a:ext cx="8596668" cy="1320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7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adea" pitchFamily="18" charset="-18"/>
                <a:ea typeface="+mn-ea"/>
                <a:cs typeface="+mn-cs"/>
              </a:rPr>
              <a:t>WYPOSAŻENIE ŚWIETLICY WIEJSKIEJ </a:t>
            </a:r>
          </a:p>
        </p:txBody>
      </p:sp>
      <p:pic>
        <p:nvPicPr>
          <p:cNvPr id="285697" name="Picture 1" descr="F:\Zdjęcia\41353189_406484626549560_380458648440143872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4252" y="2731169"/>
            <a:ext cx="4780547" cy="32124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24629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B2D9A11-029F-4443-94D4-784A45B11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701427"/>
            <a:ext cx="4660899" cy="105117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  <a:t>ZAKUP NAMIOTU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CB1F3D7C-4CAD-4D30-87B0-4912758AF3C8}"/>
              </a:ext>
            </a:extLst>
          </p:cNvPr>
          <p:cNvSpPr txBox="1"/>
          <p:nvPr/>
        </p:nvSpPr>
        <p:spPr>
          <a:xfrm>
            <a:off x="681383" y="5487929"/>
            <a:ext cx="45339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  <a:t>Wartość inwestycji: 944,00   zł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800F00F5-9346-4360-832C-C53EC8F08EFF}"/>
              </a:ext>
            </a:extLst>
          </p:cNvPr>
          <p:cNvSpPr txBox="1"/>
          <p:nvPr/>
        </p:nvSpPr>
        <p:spPr>
          <a:xfrm>
            <a:off x="419100" y="2108912"/>
            <a:ext cx="5505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Caladea" pitchFamily="18" charset="-18"/>
              </a:rPr>
              <a:t>Zakup namiotu o wymiarach 4,5 mx3m</a:t>
            </a:r>
          </a:p>
          <a:p>
            <a:r>
              <a:rPr lang="pl-PL" sz="2400" dirty="0">
                <a:latin typeface="Caladea" pitchFamily="18" charset="-18"/>
              </a:rPr>
              <a:t> </a:t>
            </a:r>
          </a:p>
        </p:txBody>
      </p:sp>
      <p:pic>
        <p:nvPicPr>
          <p:cNvPr id="4098" name="Picture 2" descr="Namiot handlowy 450 x 300 cm granatowy">
            <a:extLst>
              <a:ext uri="{FF2B5EF4-FFF2-40B4-BE49-F238E27FC236}">
                <a16:creationId xmlns:a16="http://schemas.microsoft.com/office/drawing/2014/main" xmlns="" id="{025C8BA4-1C20-4957-81CE-ED8CA125D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055" y="2888593"/>
            <a:ext cx="2508250" cy="205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xmlns="" id="{5BE833B1-6106-4502-A0BA-BF179297B625}"/>
              </a:ext>
            </a:extLst>
          </p:cNvPr>
          <p:cNvSpPr txBox="1">
            <a:spLocks/>
          </p:cNvSpPr>
          <p:nvPr/>
        </p:nvSpPr>
        <p:spPr>
          <a:xfrm>
            <a:off x="5753099" y="635333"/>
            <a:ext cx="4864099" cy="11519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  <a:t>Zakup piachu</a:t>
            </a:r>
            <a:endParaRPr lang="pl-PL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itchFamily="18" charset="-18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EFC0A977-12F3-4E9E-8E6A-042E54F064AF}"/>
              </a:ext>
            </a:extLst>
          </p:cNvPr>
          <p:cNvSpPr txBox="1"/>
          <p:nvPr/>
        </p:nvSpPr>
        <p:spPr>
          <a:xfrm>
            <a:off x="6051548" y="2034948"/>
            <a:ext cx="5308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Zakupiony został piach na plażę wiejską do miejscowości Warpuny – 56 ton (2 transporty) 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A5EA904C-4F80-43F9-9B5B-80B7BF01C785}"/>
              </a:ext>
            </a:extLst>
          </p:cNvPr>
          <p:cNvSpPr txBox="1"/>
          <p:nvPr/>
        </p:nvSpPr>
        <p:spPr>
          <a:xfrm>
            <a:off x="5886450" y="5428187"/>
            <a:ext cx="495934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Wartość inwestycji: 1.156,00 zł 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10881360" y="6100354"/>
            <a:ext cx="11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xmlns="" val="1239025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B2D9A11-029F-4443-94D4-784A45B11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366" y="486747"/>
            <a:ext cx="8610600" cy="129302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  <a:t>ROZBUDOWA SIECI WODOCIĄGOWEJ WARPUNY – BURSZEWO </a:t>
            </a:r>
            <a:endParaRPr lang="pl-PL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adea" pitchFamily="18" charset="-18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C46DAA5A-C286-4207-8882-9C4C8E03C719}"/>
              </a:ext>
            </a:extLst>
          </p:cNvPr>
          <p:cNvSpPr txBox="1"/>
          <p:nvPr/>
        </p:nvSpPr>
        <p:spPr>
          <a:xfrm>
            <a:off x="1051663" y="2254368"/>
            <a:ext cx="8606687" cy="2172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l-PL" sz="2400" dirty="0">
                <a:latin typeface="Caladea" pitchFamily="18" charset="-18"/>
              </a:rPr>
              <a:t>W 2016 r. wykonany został </a:t>
            </a:r>
            <a:r>
              <a:rPr lang="pl-PL" sz="2400" b="1" dirty="0">
                <a:latin typeface="Caladea" pitchFamily="18" charset="-18"/>
              </a:rPr>
              <a:t>odcinek sieci wodociągowej                          z przyłączami w miejscowości Warpuny</a:t>
            </a:r>
            <a:r>
              <a:rPr lang="pl-PL" sz="2400" dirty="0">
                <a:latin typeface="Caladea" pitchFamily="18" charset="-18"/>
              </a:rPr>
              <a:t> i Burszewo. </a:t>
            </a:r>
          </a:p>
          <a:p>
            <a:pPr algn="just">
              <a:lnSpc>
                <a:spcPct val="120000"/>
              </a:lnSpc>
            </a:pPr>
            <a:r>
              <a:rPr lang="pl-PL" sz="2400" dirty="0">
                <a:latin typeface="Caladea" pitchFamily="18" charset="-18"/>
              </a:rPr>
              <a:t>Wykonany został odcinek: PVC 90mm L=1491 m</a:t>
            </a:r>
          </a:p>
          <a:p>
            <a:pPr algn="just">
              <a:lnSpc>
                <a:spcPct val="120000"/>
              </a:lnSpc>
            </a:pPr>
            <a:r>
              <a:rPr lang="pl-PL" sz="2400" dirty="0">
                <a:latin typeface="Caladea" pitchFamily="18" charset="-18"/>
              </a:rPr>
              <a:t>Przyłącze wodociągowe PE 40-50 mm L=113 m/2szt. </a:t>
            </a:r>
          </a:p>
          <a:p>
            <a:pPr algn="just"/>
            <a:endParaRPr lang="pl-PL" sz="2000" dirty="0">
              <a:latin typeface="Caladea" pitchFamily="18" charset="-18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6AB0DE93-DDAF-40E3-AE48-1FF23E0AF941}"/>
              </a:ext>
            </a:extLst>
          </p:cNvPr>
          <p:cNvSpPr txBox="1"/>
          <p:nvPr/>
        </p:nvSpPr>
        <p:spPr>
          <a:xfrm>
            <a:off x="5902108" y="5069031"/>
            <a:ext cx="5204565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  <a:latin typeface="Caladea" pitchFamily="18" charset="-18"/>
              </a:rPr>
              <a:t>Wartość inwestycji: 49.745,00 zł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11087100" y="6214654"/>
            <a:ext cx="81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xmlns="" val="2933977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B2D9A11-029F-4443-94D4-784A45B11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483059"/>
            <a:ext cx="8610600" cy="129302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l-PL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  <a:t>PRZEBUDOWA ULICY JEZIORNEJ </a:t>
            </a:r>
            <a:br>
              <a:rPr lang="pl-PL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</a:br>
            <a:r>
              <a:rPr lang="pl-PL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  <a:t>W WARPUNACH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66D68F3A-30BA-4150-96F9-778E32276730}"/>
              </a:ext>
            </a:extLst>
          </p:cNvPr>
          <p:cNvSpPr txBox="1"/>
          <p:nvPr/>
        </p:nvSpPr>
        <p:spPr>
          <a:xfrm>
            <a:off x="5787635" y="5919747"/>
            <a:ext cx="5973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Uzyskane dofinasowanie: 152 513,00 zł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C46DAA5A-C286-4207-8882-9C4C8E03C719}"/>
              </a:ext>
            </a:extLst>
          </p:cNvPr>
          <p:cNvSpPr txBox="1"/>
          <p:nvPr/>
        </p:nvSpPr>
        <p:spPr>
          <a:xfrm>
            <a:off x="373717" y="2195187"/>
            <a:ext cx="696053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>
                <a:latin typeface="+mj-lt"/>
              </a:rPr>
              <a:t>W 2016 r. opracowana została dokumentacja projektowo – kosztorysowa na przebudowę  ulicy Jeziornej w Warpunach. Na podstawie tej dokumentacji Gmina Sorkwity aplikowała do Urzędu Marszałkowskiego Województwa Warmińsko – Mazurskiego w Olsztynie o przyznanie pomocy w ramach działania „Podstawowe usługi i odnowa wsi na obszarach wiejskich”, poddziałania „Wsparcie inwestycji związanych z tworzeniem, ulepszaniem lub rozbudową wszystkich rodzajów małej infrastruktury, w tym inwestycji w energię odnawialną i w oszczędzanie energii” na operacje typu „</a:t>
            </a:r>
            <a:r>
              <a:rPr lang="pl-PL" b="1" dirty="0">
                <a:latin typeface="+mj-lt"/>
              </a:rPr>
              <a:t>Budowa lub modernizacja dróg lokalnych</a:t>
            </a:r>
            <a:r>
              <a:rPr lang="pl-PL" dirty="0">
                <a:latin typeface="+mj-lt"/>
              </a:rPr>
              <a:t>” objętych Programem Rozwoju Obszarów Wiejskich na lata 2014-2020.   </a:t>
            </a:r>
          </a:p>
          <a:p>
            <a:pPr algn="just"/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2D05299E-4D5E-4333-BDEC-3ABBF89B2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5750" y="2114429"/>
            <a:ext cx="4344300" cy="3257671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1087100" y="6214654"/>
            <a:ext cx="81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2016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7844589" y="5402180"/>
            <a:ext cx="3453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Ulica Jeziorna przed remontem </a:t>
            </a:r>
          </a:p>
        </p:txBody>
      </p:sp>
    </p:spTree>
    <p:extLst>
      <p:ext uri="{BB962C8B-B14F-4D97-AF65-F5344CB8AC3E}">
        <p14:creationId xmlns:p14="http://schemas.microsoft.com/office/powerpoint/2010/main" xmlns="" val="171899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B2D9A11-029F-4443-94D4-784A45B11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483059"/>
            <a:ext cx="8610600" cy="129302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l-PL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  <a:t>PRZEBUDOWA ULICY JEZIORNEJ </a:t>
            </a:r>
            <a:br>
              <a:rPr lang="pl-PL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</a:br>
            <a:r>
              <a:rPr lang="pl-PL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  <a:t>W WARPUNACH 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1087100" y="6214654"/>
            <a:ext cx="81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2017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7A26D2FB-99AE-44B1-AA1C-EF3713E74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2082342"/>
            <a:ext cx="2861733" cy="21463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4B7610FD-8906-438C-82D8-3239478D4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932" y="2082342"/>
            <a:ext cx="2861734" cy="2146301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832B838B-7A83-449D-A9FA-AF19835A1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4015" y="2059746"/>
            <a:ext cx="2861735" cy="2146301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xmlns="" id="{6772B936-6F1D-4C4B-822D-4AF67404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850" y="4534897"/>
            <a:ext cx="2861734" cy="2146301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xmlns="" id="{33135005-1C56-4C4A-8C9C-0C581BC2AF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3131" y="4534897"/>
            <a:ext cx="3149283" cy="2088282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4794D6AF-E3DD-45E4-9297-1A9D43923AC1}"/>
              </a:ext>
            </a:extLst>
          </p:cNvPr>
          <p:cNvSpPr txBox="1"/>
          <p:nvPr/>
        </p:nvSpPr>
        <p:spPr>
          <a:xfrm>
            <a:off x="7766678" y="4748041"/>
            <a:ext cx="4324039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Wartość inwestycji: 291.820,52 zł 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832ACD10-8E7C-4690-9906-FAFBF81609F2}"/>
              </a:ext>
            </a:extLst>
          </p:cNvPr>
          <p:cNvSpPr txBox="1"/>
          <p:nvPr/>
        </p:nvSpPr>
        <p:spPr>
          <a:xfrm>
            <a:off x="7766677" y="5378983"/>
            <a:ext cx="432403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Wartość dofinasowania: 152.513,00 zł </a:t>
            </a:r>
          </a:p>
        </p:txBody>
      </p:sp>
    </p:spTree>
    <p:extLst>
      <p:ext uri="{BB962C8B-B14F-4D97-AF65-F5344CB8AC3E}">
        <p14:creationId xmlns:p14="http://schemas.microsoft.com/office/powerpoint/2010/main" xmlns="" val="1419225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B2D9A11-029F-4443-94D4-784A45B11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52" y="440842"/>
            <a:ext cx="5477789" cy="129302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l-PL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  <a:t>MONTAŻ DRZWI ZEWNĘTRZNYCH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66D68F3A-30BA-4150-96F9-778E32276730}"/>
              </a:ext>
            </a:extLst>
          </p:cNvPr>
          <p:cNvSpPr txBox="1"/>
          <p:nvPr/>
        </p:nvSpPr>
        <p:spPr>
          <a:xfrm>
            <a:off x="993558" y="5868531"/>
            <a:ext cx="4969092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Wartość inwestycji: 2.852,41   zł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C46DAA5A-C286-4207-8882-9C4C8E03C719}"/>
              </a:ext>
            </a:extLst>
          </p:cNvPr>
          <p:cNvSpPr txBox="1"/>
          <p:nvPr/>
        </p:nvSpPr>
        <p:spPr>
          <a:xfrm>
            <a:off x="481263" y="1886270"/>
            <a:ext cx="5317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/>
              <a:t>Zakup i montaż zewnętrznych drzwi                       w budynku przy ul. Jeziornej 1 - Ośrodek Zdrowia Warpuny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xmlns="" id="{59C7A078-2B0B-4A81-B68E-3E8721D6FE4D}"/>
              </a:ext>
            </a:extLst>
          </p:cNvPr>
          <p:cNvSpPr txBox="1">
            <a:spLocks/>
          </p:cNvSpPr>
          <p:nvPr/>
        </p:nvSpPr>
        <p:spPr>
          <a:xfrm>
            <a:off x="6148540" y="453835"/>
            <a:ext cx="5205260" cy="12930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  <a:t>Zakup znaków drogowych </a:t>
            </a:r>
          </a:p>
          <a:p>
            <a:pPr algn="ctr"/>
            <a:r>
              <a:rPr lang="pl-PL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  <a:t>- Plaża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A2C01099-0381-453C-A75F-2E5C5E597DEA}"/>
              </a:ext>
            </a:extLst>
          </p:cNvPr>
          <p:cNvSpPr txBox="1"/>
          <p:nvPr/>
        </p:nvSpPr>
        <p:spPr>
          <a:xfrm>
            <a:off x="6112043" y="1953938"/>
            <a:ext cx="5053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/>
              <a:t>Zakup znaków drogowych z zakazem wjazdu na  plażę  wiejskiej 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05BDDE8E-F676-40E2-98A9-6DA6A45320A3}"/>
              </a:ext>
            </a:extLst>
          </p:cNvPr>
          <p:cNvSpPr txBox="1"/>
          <p:nvPr/>
        </p:nvSpPr>
        <p:spPr>
          <a:xfrm>
            <a:off x="6457210" y="5887582"/>
            <a:ext cx="45339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Wartość inwestycji: 434,19 zł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EA7FC8F7-76AE-475B-95E7-7D58CC642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183124" y="3106163"/>
            <a:ext cx="2969249" cy="222693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C4043406-A356-4D29-A8FE-D2D1876B5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220" y="2933699"/>
            <a:ext cx="3664730" cy="2748547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11087100" y="6214654"/>
            <a:ext cx="81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xmlns="" val="3482875076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1463</TotalTime>
  <Words>654</Words>
  <Application>Microsoft Office PowerPoint</Application>
  <PresentationFormat>Niestandardowy</PresentationFormat>
  <Paragraphs>89</Paragraphs>
  <Slides>17</Slides>
  <Notes>1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19" baseType="lpstr">
      <vt:lpstr>Faseta</vt:lpstr>
      <vt:lpstr>Acrobat Document</vt:lpstr>
      <vt:lpstr>Sołectwo Warpuny  </vt:lpstr>
      <vt:lpstr>WYPOSAŻENIE ŚWIETLICY WIEJSKIEJ </vt:lpstr>
      <vt:lpstr>Wyposażenie świetlicy wiejskiej </vt:lpstr>
      <vt:lpstr>Slajd 4</vt:lpstr>
      <vt:lpstr>ZAKUP NAMIOTU</vt:lpstr>
      <vt:lpstr>ROZBUDOWA SIECI WODOCIĄGOWEJ WARPUNY – BURSZEWO </vt:lpstr>
      <vt:lpstr>PRZEBUDOWA ULICY JEZIORNEJ  W WARPUNACH </vt:lpstr>
      <vt:lpstr>PRZEBUDOWA ULICY JEZIORNEJ  W WARPUNACH </vt:lpstr>
      <vt:lpstr>MONTAŻ DRZWI ZEWNĘTRZNYCH </vt:lpstr>
      <vt:lpstr>PLAC ZABAW W WARPUNACH </vt:lpstr>
      <vt:lpstr>MODERNIZACJA OGRZEWANIA  W ŚWIETLICY WIEJSKIEJ W WARPUNACH   </vt:lpstr>
      <vt:lpstr>PRÓG ZWALNIAJĄCY NA UL. MŁYNOWEJ  W MIEJSCOWOŚCI WARPUNY</vt:lpstr>
      <vt:lpstr>INNE PRACE REMONTOWE  </vt:lpstr>
      <vt:lpstr>Slajd 14</vt:lpstr>
      <vt:lpstr>Slajd 15</vt:lpstr>
      <vt:lpstr>Slajd 16</vt:lpstr>
      <vt:lpstr>Slajd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Inwestycje zrealizowane przez Gminę Sorkwity  w 2018 r.</dc:title>
  <dc:creator>Teresa</dc:creator>
  <cp:lastModifiedBy>Kazimierz Piaścik</cp:lastModifiedBy>
  <cp:revision>146</cp:revision>
  <cp:lastPrinted>2018-09-10T13:44:49Z</cp:lastPrinted>
  <dcterms:created xsi:type="dcterms:W3CDTF">2018-08-27T14:06:13Z</dcterms:created>
  <dcterms:modified xsi:type="dcterms:W3CDTF">2020-05-11T11:17:29Z</dcterms:modified>
</cp:coreProperties>
</file>