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charts/chart10.xml" ContentType="application/vnd.openxmlformats-officedocument.drawingml.char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drawing2.xml" ContentType="application/vnd.ms-office.drawingml.diagramDrawing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layout2.xml" ContentType="application/vnd.openxmlformats-officedocument.drawingml.diagramLayout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_rels/slideLayout39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media/image1.jpeg" ContentType="image/jpeg"/>
  <Override PartName="/ppt/media/image9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x="12192000" cy="6858000"/>
  <p:notesSz cx="6797675" cy="9926637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
</Relationships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plotArea>
      <c:layout>
        <c:manualLayout>
          <c:layoutTarget val="inner"/>
          <c:xMode val="edge"/>
          <c:yMode val="edge"/>
          <c:x val="0.0124778984592069"/>
          <c:y val="0.144216172452181"/>
          <c:w val="0.960747663551402"/>
          <c:h val="0.73879162028134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OSZCZĘDNOŚCI KOSZTÓW ZUŻYCIA ENERGII ELEKTRYCZNEJ</c:v>
                </c:pt>
              </c:strCache>
            </c:strRef>
          </c:tx>
          <c:spPr>
            <a:solidFill>
              <a:srgbClr val="5fcbef"/>
            </a:solidFill>
            <a:ln>
              <a:noFill/>
            </a:ln>
          </c:spPr>
          <c:invertIfNegative val="0"/>
          <c:dLbls>
            <c:numFmt formatCode="General" sourceLinked="1"/>
            <c:txPr>
              <a:bodyPr/>
              <a:lstStyle/>
              <a:p>
                <a:pPr>
                  <a:defRPr b="0" sz="1400" spc="-1" strike="noStrike">
                    <a:solidFill>
                      <a:srgbClr val="000000"/>
                    </a:solidFill>
                    <a:latin typeface="Trebuchet MS"/>
                  </a:defRPr>
                </a:pPr>
              </a:p>
            </c:txPr>
            <c:dLblPos val="ctr"/>
            <c:showLegendKey val="0"/>
            <c:showVal val="1"/>
            <c:showCatName val="0"/>
            <c:showSerName val="0"/>
            <c:showPercent val="0"/>
            <c:separator>; </c:separator>
            <c:showLeaderLines val="0"/>
          </c:dLbls>
          <c:cat>
            <c:strRef>
              <c:f>categories</c:f>
              <c:strCache>
                <c:ptCount val="2"/>
                <c:pt idx="0">
                  <c:v>18.06-18.08.2017</c:v>
                </c:pt>
                <c:pt idx="1">
                  <c:v>18.06-18.08.2018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2"/>
                <c:pt idx="0">
                  <c:v>406.26</c:v>
                </c:pt>
                <c:pt idx="1">
                  <c:v>113.72</c:v>
                </c:pt>
              </c:numCache>
            </c:numRef>
          </c:val>
        </c:ser>
        <c:ser>
          <c:idx val="1"/>
          <c:order val="1"/>
          <c:spPr>
            <a:solidFill>
              <a:srgbClr val="2e83c3"/>
            </a:solidFill>
            <a:ln>
              <a:noFill/>
            </a:ln>
          </c:spPr>
          <c:invertIfNegative val="0"/>
          <c:cat>
            <c:strRef>
              <c:f>categories</c:f>
              <c:strCache>
                <c:ptCount val="2"/>
                <c:pt idx="0">
                  <c:v>18.06-18.08.2017</c:v>
                </c:pt>
                <c:pt idx="1">
                  <c:v>18.06-18.08.2018</c:v>
                </c:pt>
              </c:strCache>
            </c:strRef>
          </c:cat>
        </c:ser>
        <c:gapWidth val="95"/>
        <c:overlap val="100"/>
        <c:axId val="12437597"/>
        <c:axId val="79117633"/>
      </c:barChart>
      <c:catAx>
        <c:axId val="12437597"/>
        <c:scaling>
          <c:orientation val="minMax"/>
        </c:scaling>
        <c:delete val="0"/>
        <c:axPos val="b"/>
        <c:numFmt formatCode="[$-415]D/MM/YYYY" sourceLinked="1"/>
        <c:majorTickMark val="none"/>
        <c:minorTickMark val="none"/>
        <c:tickLblPos val="nextTo"/>
        <c:spPr>
          <a:ln w="12600">
            <a:solidFill>
              <a:srgbClr val="8b8b8b"/>
            </a:solidFill>
            <a:round/>
          </a:ln>
        </c:spPr>
        <c:txPr>
          <a:bodyPr/>
          <a:lstStyle/>
          <a:p>
            <a:pPr>
              <a:defRPr b="0" sz="1000" spc="-1" strike="noStrike">
                <a:solidFill>
                  <a:srgbClr val="000000"/>
                </a:solidFill>
                <a:latin typeface="Trebuchet MS"/>
              </a:defRPr>
            </a:pPr>
          </a:p>
        </c:txPr>
        <c:crossAx val="79117633"/>
        <c:crosses val="autoZero"/>
        <c:auto val="1"/>
        <c:lblAlgn val="ctr"/>
        <c:lblOffset val="100"/>
      </c:catAx>
      <c:valAx>
        <c:axId val="79117633"/>
        <c:scaling>
          <c:orientation val="minMax"/>
        </c:scaling>
        <c:delete val="1"/>
        <c:axPos val="l"/>
        <c:numFmt formatCode="General" sourceLinked="0"/>
        <c:majorTickMark val="out"/>
        <c:minorTickMark val="none"/>
        <c:tickLblPos val="nextTo"/>
        <c:spPr>
          <a:ln w="12600">
            <a:solidFill>
              <a:srgbClr val="8b8b8b"/>
            </a:solidFill>
            <a:round/>
          </a:ln>
        </c:spPr>
        <c:txPr>
          <a:bodyPr/>
          <a:lstStyle/>
          <a:p>
            <a:pPr>
              <a:defRPr b="0" sz="1000" spc="-1" strike="noStrike">
                <a:solidFill>
                  <a:srgbClr val="000000"/>
                </a:solidFill>
                <a:latin typeface="Trebuchet MS"/>
              </a:defRPr>
            </a:pPr>
          </a:p>
        </c:txPr>
        <c:crossAx val="12437597"/>
      </c:valAx>
      <c:spPr>
        <a:solidFill>
          <a:srgbClr val="ffffff"/>
        </a:solidFill>
        <a:ln>
          <a:noFill/>
        </a:ln>
      </c:spPr>
    </c:plotArea>
    <c:legend>
      <c:legendPos val="t"/>
      <c:overlay val="0"/>
      <c:spPr>
        <a:noFill/>
        <a:ln>
          <a:noFill/>
        </a:ln>
      </c:spPr>
      <c:txPr>
        <a:bodyPr/>
        <a:lstStyle/>
        <a:p>
          <a:pPr>
            <a:defRPr b="0" sz="1600" spc="-1" strike="noStrike">
              <a:solidFill>
                <a:srgbClr val="000000"/>
              </a:solidFill>
              <a:latin typeface="Trebuchet MS"/>
            </a:defRPr>
          </a:pPr>
        </a:p>
      </c:txPr>
    </c:legend>
    <c:plotVisOnly val="1"/>
    <c:dispBlanksAs val="gap"/>
  </c:chart>
  <c:spPr>
    <a:noFill/>
    <a:ln w="9360">
      <a:solidFill>
        <a:srgbClr val="d9d9d9"/>
      </a:solidFill>
      <a:round/>
    </a:ln>
  </c:spPr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6EEBB0-F476-4983-B3B7-ACEF0756CE1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pl-PL"/>
        </a:p>
      </dgm:t>
    </dgm:pt>
    <dgm:pt modelId="{E9188C67-AAD7-4989-A70C-C21F81554C4A}">
      <dgm:prSet/>
      <dgm:spPr/>
      <dgm:t>
        <a:bodyPr/>
        <a:lstStyle/>
        <a:p>
          <a:r>
            <a:rPr lang="pl-PL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adea" pitchFamily="18" charset="-18"/>
            </a:rPr>
            <a:t>Przebudowa dachu OSP Rybno</a:t>
          </a:r>
        </a:p>
      </dgm:t>
    </dgm:pt>
    <dgm:pt modelId="{3CF0682B-D33B-42F3-BEF0-F629893B0D0B}" type="parTrans" cxnId="{D8799571-6F0B-491B-86BA-76D9E91094AD}">
      <dgm:prSet/>
      <dgm:spPr/>
      <dgm:t>
        <a:bodyPr/>
        <a:lstStyle/>
        <a:p>
          <a:endParaRPr lang="pl-PL"/>
        </a:p>
      </dgm:t>
    </dgm:pt>
    <dgm:pt modelId="{D3782B0E-6F32-4880-B2D1-B8BD0726E617}" type="sibTrans" cxnId="{D8799571-6F0B-491B-86BA-76D9E91094AD}">
      <dgm:prSet/>
      <dgm:spPr/>
      <dgm:t>
        <a:bodyPr/>
        <a:lstStyle/>
        <a:p>
          <a:endParaRPr lang="pl-PL"/>
        </a:p>
      </dgm:t>
    </dgm:pt>
    <dgm:pt modelId="{4DAED088-1798-46E7-89C8-C16FF767B02C}" type="pres">
      <dgm:prSet presAssocID="{D56EEBB0-F476-4983-B3B7-ACEF0756CE1D}" presName="linear" presStyleCnt="0">
        <dgm:presLayoutVars>
          <dgm:animLvl val="lvl"/>
          <dgm:resizeHandles val="exact"/>
        </dgm:presLayoutVars>
      </dgm:prSet>
      <dgm:spPr/>
    </dgm:pt>
    <dgm:pt modelId="{A3695FC3-9373-48AC-8A61-F839897E80B5}" type="pres">
      <dgm:prSet presAssocID="{E9188C67-AAD7-4989-A70C-C21F81554C4A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25D61135-74AC-4D92-BC47-00934D5E91D1}" type="presOf" srcId="{E9188C67-AAD7-4989-A70C-C21F81554C4A}" destId="{A3695FC3-9373-48AC-8A61-F839897E80B5}" srcOrd="0" destOrd="0" presId="urn:microsoft.com/office/officeart/2005/8/layout/vList2"/>
    <dgm:cxn modelId="{EFA2C53B-5059-42B7-A1FF-19FC0FCF8EE4}" type="presOf" srcId="{D56EEBB0-F476-4983-B3B7-ACEF0756CE1D}" destId="{4DAED088-1798-46E7-89C8-C16FF767B02C}" srcOrd="0" destOrd="0" presId="urn:microsoft.com/office/officeart/2005/8/layout/vList2"/>
    <dgm:cxn modelId="{D8799571-6F0B-491B-86BA-76D9E91094AD}" srcId="{D56EEBB0-F476-4983-B3B7-ACEF0756CE1D}" destId="{E9188C67-AAD7-4989-A70C-C21F81554C4A}" srcOrd="0" destOrd="0" parTransId="{3CF0682B-D33B-42F3-BEF0-F629893B0D0B}" sibTransId="{D3782B0E-6F32-4880-B2D1-B8BD0726E617}"/>
    <dgm:cxn modelId="{50DA55E1-549D-4774-ABBD-73BB7ABB75C9}" type="presParOf" srcId="{4DAED088-1798-46E7-89C8-C16FF767B02C}" destId="{A3695FC3-9373-48AC-8A61-F839897E80B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56EEBB0-F476-4983-B3B7-ACEF0756CE1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E9188C67-AAD7-4989-A70C-C21F81554C4A}">
      <dgm:prSet/>
      <dgm:spPr/>
      <dgm:t>
        <a:bodyPr/>
        <a:lstStyle/>
        <a:p>
          <a:pPr algn="ctr"/>
          <a:r>
            <a:rPr lang="pl-PL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adea" pitchFamily="18" charset="-18"/>
            </a:rPr>
            <a:t>Budowa kanalizacji sanitarnej do bloków</a:t>
          </a:r>
        </a:p>
      </dgm:t>
    </dgm:pt>
    <dgm:pt modelId="{3CF0682B-D33B-42F3-BEF0-F629893B0D0B}" type="parTrans" cxnId="{D8799571-6F0B-491B-86BA-76D9E91094AD}">
      <dgm:prSet/>
      <dgm:spPr/>
      <dgm:t>
        <a:bodyPr/>
        <a:lstStyle/>
        <a:p>
          <a:pPr algn="ctr"/>
          <a:endParaRPr lang="pl-PL"/>
        </a:p>
      </dgm:t>
    </dgm:pt>
    <dgm:pt modelId="{D3782B0E-6F32-4880-B2D1-B8BD0726E617}" type="sibTrans" cxnId="{D8799571-6F0B-491B-86BA-76D9E91094AD}">
      <dgm:prSet/>
      <dgm:spPr/>
      <dgm:t>
        <a:bodyPr/>
        <a:lstStyle/>
        <a:p>
          <a:pPr algn="ctr"/>
          <a:endParaRPr lang="pl-PL"/>
        </a:p>
      </dgm:t>
    </dgm:pt>
    <dgm:pt modelId="{4DAED088-1798-46E7-89C8-C16FF767B02C}" type="pres">
      <dgm:prSet presAssocID="{D56EEBB0-F476-4983-B3B7-ACEF0756CE1D}" presName="linear" presStyleCnt="0">
        <dgm:presLayoutVars>
          <dgm:animLvl val="lvl"/>
          <dgm:resizeHandles val="exact"/>
        </dgm:presLayoutVars>
      </dgm:prSet>
      <dgm:spPr/>
    </dgm:pt>
    <dgm:pt modelId="{A3695FC3-9373-48AC-8A61-F839897E80B5}" type="pres">
      <dgm:prSet presAssocID="{E9188C67-AAD7-4989-A70C-C21F81554C4A}" presName="parentText" presStyleLbl="node1" presStyleIdx="0" presStyleCnt="1" custLinFactNeighborX="-1026" custLinFactNeighborY="-929">
        <dgm:presLayoutVars>
          <dgm:chMax val="0"/>
          <dgm:bulletEnabled val="1"/>
        </dgm:presLayoutVars>
      </dgm:prSet>
      <dgm:spPr/>
    </dgm:pt>
  </dgm:ptLst>
  <dgm:cxnLst>
    <dgm:cxn modelId="{80FB5729-2DB0-4AA3-964F-81BFF6735D30}" type="presOf" srcId="{D56EEBB0-F476-4983-B3B7-ACEF0756CE1D}" destId="{4DAED088-1798-46E7-89C8-C16FF767B02C}" srcOrd="0" destOrd="0" presId="urn:microsoft.com/office/officeart/2005/8/layout/vList2"/>
    <dgm:cxn modelId="{D8799571-6F0B-491B-86BA-76D9E91094AD}" srcId="{D56EEBB0-F476-4983-B3B7-ACEF0756CE1D}" destId="{E9188C67-AAD7-4989-A70C-C21F81554C4A}" srcOrd="0" destOrd="0" parTransId="{3CF0682B-D33B-42F3-BEF0-F629893B0D0B}" sibTransId="{D3782B0E-6F32-4880-B2D1-B8BD0726E617}"/>
    <dgm:cxn modelId="{F67364EC-3F6B-4F6E-B12A-959FA71E4EBF}" type="presOf" srcId="{E9188C67-AAD7-4989-A70C-C21F81554C4A}" destId="{A3695FC3-9373-48AC-8A61-F839897E80B5}" srcOrd="0" destOrd="0" presId="urn:microsoft.com/office/officeart/2005/8/layout/vList2"/>
    <dgm:cxn modelId="{B2D801EF-0B23-47CB-8C47-B0C0CAA1D7B5}" type="presParOf" srcId="{4DAED088-1798-46E7-89C8-C16FF767B02C}" destId="{A3695FC3-9373-48AC-8A61-F839897E80B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695FC3-9373-48AC-8A61-F839897E80B5}">
      <dsp:nvSpPr>
        <dsp:cNvPr id="0" name=""/>
        <dsp:cNvSpPr/>
      </dsp:nvSpPr>
      <dsp:spPr>
        <a:xfrm>
          <a:off x="0" y="133900"/>
          <a:ext cx="8596668" cy="1053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45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adea" pitchFamily="18" charset="-18"/>
            </a:rPr>
            <a:t>Przebudowa dachu OSP Rybno</a:t>
          </a:r>
        </a:p>
      </dsp:txBody>
      <dsp:txXfrm>
        <a:off x="51403" y="185303"/>
        <a:ext cx="8493862" cy="9501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695FC3-9373-48AC-8A61-F839897E80B5}">
      <dsp:nvSpPr>
        <dsp:cNvPr id="0" name=""/>
        <dsp:cNvSpPr/>
      </dsp:nvSpPr>
      <dsp:spPr>
        <a:xfrm>
          <a:off x="0" y="0"/>
          <a:ext cx="5942922" cy="13127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4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adea" pitchFamily="18" charset="-18"/>
            </a:rPr>
            <a:t>Budowa kanalizacji sanitarnej do bloków</a:t>
          </a:r>
        </a:p>
      </dsp:txBody>
      <dsp:txXfrm>
        <a:off x="64083" y="64083"/>
        <a:ext cx="5814756" cy="11845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5" name="PlaceHolder 5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358344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 type="body"/>
          </p:nvPr>
        </p:nvSpPr>
        <p:spPr>
          <a:xfrm>
            <a:off x="649008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60" name="PlaceHolder 5"/>
          <p:cNvSpPr>
            <a:spLocks noGrp="1"/>
          </p:cNvSpPr>
          <p:nvPr>
            <p:ph type="body"/>
          </p:nvPr>
        </p:nvSpPr>
        <p:spPr>
          <a:xfrm>
            <a:off x="67716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61" name="PlaceHolder 6"/>
          <p:cNvSpPr>
            <a:spLocks noGrp="1"/>
          </p:cNvSpPr>
          <p:nvPr>
            <p:ph type="body"/>
          </p:nvPr>
        </p:nvSpPr>
        <p:spPr>
          <a:xfrm>
            <a:off x="358344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62" name="PlaceHolder 7"/>
          <p:cNvSpPr>
            <a:spLocks noGrp="1"/>
          </p:cNvSpPr>
          <p:nvPr>
            <p:ph type="body"/>
          </p:nvPr>
        </p:nvSpPr>
        <p:spPr>
          <a:xfrm>
            <a:off x="649008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subTitle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subTitle"/>
          </p:nvPr>
        </p:nvSpPr>
        <p:spPr>
          <a:xfrm>
            <a:off x="677160" y="609480"/>
            <a:ext cx="8596440" cy="6122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1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subTitle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07" name="PlaceHolder 5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358344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649008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12" name="PlaceHolder 5"/>
          <p:cNvSpPr>
            <a:spLocks noGrp="1"/>
          </p:cNvSpPr>
          <p:nvPr>
            <p:ph type="body"/>
          </p:nvPr>
        </p:nvSpPr>
        <p:spPr>
          <a:xfrm>
            <a:off x="67716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13" name="PlaceHolder 6"/>
          <p:cNvSpPr>
            <a:spLocks noGrp="1"/>
          </p:cNvSpPr>
          <p:nvPr>
            <p:ph type="body"/>
          </p:nvPr>
        </p:nvSpPr>
        <p:spPr>
          <a:xfrm>
            <a:off x="358344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14" name="PlaceHolder 7"/>
          <p:cNvSpPr>
            <a:spLocks noGrp="1"/>
          </p:cNvSpPr>
          <p:nvPr>
            <p:ph type="body"/>
          </p:nvPr>
        </p:nvSpPr>
        <p:spPr>
          <a:xfrm>
            <a:off x="649008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subTitle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38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subTitle"/>
          </p:nvPr>
        </p:nvSpPr>
        <p:spPr>
          <a:xfrm>
            <a:off x="677160" y="609480"/>
            <a:ext cx="8596440" cy="6122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52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58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59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60" name="PlaceHolder 5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62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63" name="PlaceHolder 3"/>
          <p:cNvSpPr>
            <a:spLocks noGrp="1"/>
          </p:cNvSpPr>
          <p:nvPr>
            <p:ph type="body"/>
          </p:nvPr>
        </p:nvSpPr>
        <p:spPr>
          <a:xfrm>
            <a:off x="358344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64" name="PlaceHolder 4"/>
          <p:cNvSpPr>
            <a:spLocks noGrp="1"/>
          </p:cNvSpPr>
          <p:nvPr>
            <p:ph type="body"/>
          </p:nvPr>
        </p:nvSpPr>
        <p:spPr>
          <a:xfrm>
            <a:off x="649008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65" name="PlaceHolder 5"/>
          <p:cNvSpPr>
            <a:spLocks noGrp="1"/>
          </p:cNvSpPr>
          <p:nvPr>
            <p:ph type="body"/>
          </p:nvPr>
        </p:nvSpPr>
        <p:spPr>
          <a:xfrm>
            <a:off x="67716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66" name="PlaceHolder 6"/>
          <p:cNvSpPr>
            <a:spLocks noGrp="1"/>
          </p:cNvSpPr>
          <p:nvPr>
            <p:ph type="body"/>
          </p:nvPr>
        </p:nvSpPr>
        <p:spPr>
          <a:xfrm>
            <a:off x="358344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67" name="PlaceHolder 7"/>
          <p:cNvSpPr>
            <a:spLocks noGrp="1"/>
          </p:cNvSpPr>
          <p:nvPr>
            <p:ph type="body"/>
          </p:nvPr>
        </p:nvSpPr>
        <p:spPr>
          <a:xfrm>
            <a:off x="649008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 type="subTitle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90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93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subTitle"/>
          </p:nvPr>
        </p:nvSpPr>
        <p:spPr>
          <a:xfrm>
            <a:off x="677160" y="609480"/>
            <a:ext cx="8596440" cy="6122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99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01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02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03" name="PlaceHolder 4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05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06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07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09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10" name="PlaceHolder 3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12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13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14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15" name="PlaceHolder 5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18" name="PlaceHolder 3"/>
          <p:cNvSpPr>
            <a:spLocks noGrp="1"/>
          </p:cNvSpPr>
          <p:nvPr>
            <p:ph type="body"/>
          </p:nvPr>
        </p:nvSpPr>
        <p:spPr>
          <a:xfrm>
            <a:off x="358344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19" name="PlaceHolder 4"/>
          <p:cNvSpPr>
            <a:spLocks noGrp="1"/>
          </p:cNvSpPr>
          <p:nvPr>
            <p:ph type="body"/>
          </p:nvPr>
        </p:nvSpPr>
        <p:spPr>
          <a:xfrm>
            <a:off x="649008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20" name="PlaceHolder 5"/>
          <p:cNvSpPr>
            <a:spLocks noGrp="1"/>
          </p:cNvSpPr>
          <p:nvPr>
            <p:ph type="body"/>
          </p:nvPr>
        </p:nvSpPr>
        <p:spPr>
          <a:xfrm>
            <a:off x="67716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21" name="PlaceHolder 6"/>
          <p:cNvSpPr>
            <a:spLocks noGrp="1"/>
          </p:cNvSpPr>
          <p:nvPr>
            <p:ph type="body"/>
          </p:nvPr>
        </p:nvSpPr>
        <p:spPr>
          <a:xfrm>
            <a:off x="358344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22" name="PlaceHolder 7"/>
          <p:cNvSpPr>
            <a:spLocks noGrp="1"/>
          </p:cNvSpPr>
          <p:nvPr>
            <p:ph type="body"/>
          </p:nvPr>
        </p:nvSpPr>
        <p:spPr>
          <a:xfrm>
            <a:off x="649008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subTitle"/>
          </p:nvPr>
        </p:nvSpPr>
        <p:spPr>
          <a:xfrm>
            <a:off x="677160" y="609480"/>
            <a:ext cx="8596440" cy="6122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7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0" name="Group 1"/>
          <p:cNvGrpSpPr/>
          <p:nvPr/>
        </p:nvGrpSpPr>
        <p:grpSpPr>
          <a:xfrm>
            <a:off x="0" y="-8640"/>
            <a:ext cx="12191760" cy="6866640"/>
            <a:chOff x="0" y="-8640"/>
            <a:chExt cx="12191760" cy="6866640"/>
          </a:xfrm>
        </p:grpSpPr>
        <p:sp>
          <p:nvSpPr>
            <p:cNvPr id="1" name="Line 2"/>
            <p:cNvSpPr/>
            <p:nvPr/>
          </p:nvSpPr>
          <p:spPr>
            <a:xfrm>
              <a:off x="9370800" y="0"/>
              <a:ext cx="1219320" cy="6858000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2" name="Line 3"/>
            <p:cNvSpPr/>
            <p:nvPr/>
          </p:nvSpPr>
          <p:spPr>
            <a:xfrm flipH="1">
              <a:off x="7425000" y="3681360"/>
              <a:ext cx="4763520" cy="3176640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3" name="CustomShape 4"/>
            <p:cNvSpPr/>
            <p:nvPr/>
          </p:nvSpPr>
          <p:spPr>
            <a:xfrm>
              <a:off x="9181440" y="-8640"/>
              <a:ext cx="3007080" cy="6866280"/>
            </a:xfrm>
            <a:custGeom>
              <a:avLst/>
              <a:gdLst/>
              <a:ah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4" name="CustomShape 5"/>
            <p:cNvSpPr/>
            <p:nvPr/>
          </p:nvSpPr>
          <p:spPr>
            <a:xfrm>
              <a:off x="9603360" y="-8640"/>
              <a:ext cx="2588040" cy="6866280"/>
            </a:xfrm>
            <a:custGeom>
              <a:avLst/>
              <a:gdLst/>
              <a:ah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5" name="CustomShape 6"/>
            <p:cNvSpPr/>
            <p:nvPr/>
          </p:nvSpPr>
          <p:spPr>
            <a:xfrm>
              <a:off x="8932320" y="3048120"/>
              <a:ext cx="3259440" cy="38095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" name="CustomShape 7"/>
            <p:cNvSpPr/>
            <p:nvPr/>
          </p:nvSpPr>
          <p:spPr>
            <a:xfrm>
              <a:off x="9334440" y="-8640"/>
              <a:ext cx="2854080" cy="6866280"/>
            </a:xfrm>
            <a:custGeom>
              <a:avLst/>
              <a:gdLst/>
              <a:ah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7" name="CustomShape 8"/>
            <p:cNvSpPr/>
            <p:nvPr/>
          </p:nvSpPr>
          <p:spPr>
            <a:xfrm>
              <a:off x="10898640" y="-8640"/>
              <a:ext cx="1289880" cy="6866280"/>
            </a:xfrm>
            <a:custGeom>
              <a:avLst/>
              <a:gdLst/>
              <a:ah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8" name="CustomShape 9"/>
            <p:cNvSpPr/>
            <p:nvPr/>
          </p:nvSpPr>
          <p:spPr>
            <a:xfrm>
              <a:off x="10938960" y="-8640"/>
              <a:ext cx="1249560" cy="6866280"/>
            </a:xfrm>
            <a:custGeom>
              <a:avLst/>
              <a:gdLst/>
              <a:ah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9" name="CustomShape 10"/>
            <p:cNvSpPr/>
            <p:nvPr/>
          </p:nvSpPr>
          <p:spPr>
            <a:xfrm>
              <a:off x="10371600" y="3589920"/>
              <a:ext cx="1816920" cy="32677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0" name="CustomShape 11"/>
            <p:cNvSpPr/>
            <p:nvPr/>
          </p:nvSpPr>
          <p:spPr>
            <a:xfrm>
              <a:off x="0" y="4013280"/>
              <a:ext cx="448200" cy="284436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grpSp>
        <p:nvGrpSpPr>
          <p:cNvPr id="11" name="Group 12"/>
          <p:cNvGrpSpPr/>
          <p:nvPr/>
        </p:nvGrpSpPr>
        <p:grpSpPr>
          <a:xfrm>
            <a:off x="0" y="-8640"/>
            <a:ext cx="12191760" cy="6866640"/>
            <a:chOff x="0" y="-8640"/>
            <a:chExt cx="12191760" cy="6866640"/>
          </a:xfrm>
        </p:grpSpPr>
        <p:sp>
          <p:nvSpPr>
            <p:cNvPr id="12" name="CustomShape 13"/>
            <p:cNvSpPr/>
            <p:nvPr/>
          </p:nvSpPr>
          <p:spPr>
            <a:xfrm>
              <a:off x="0" y="-7920"/>
              <a:ext cx="863280" cy="5697720"/>
            </a:xfrm>
            <a:custGeom>
              <a:avLst/>
              <a:gdLst/>
              <a:ah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3" name="Line 14"/>
            <p:cNvSpPr/>
            <p:nvPr/>
          </p:nvSpPr>
          <p:spPr>
            <a:xfrm>
              <a:off x="9370800" y="0"/>
              <a:ext cx="1219320" cy="6858000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4" name="Line 15"/>
            <p:cNvSpPr/>
            <p:nvPr/>
          </p:nvSpPr>
          <p:spPr>
            <a:xfrm flipH="1">
              <a:off x="7425000" y="3681360"/>
              <a:ext cx="4763520" cy="3176640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5" name="CustomShape 16"/>
            <p:cNvSpPr/>
            <p:nvPr/>
          </p:nvSpPr>
          <p:spPr>
            <a:xfrm>
              <a:off x="9181440" y="-8640"/>
              <a:ext cx="3007080" cy="6866280"/>
            </a:xfrm>
            <a:custGeom>
              <a:avLst/>
              <a:gdLst/>
              <a:ah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6" name="CustomShape 17"/>
            <p:cNvSpPr/>
            <p:nvPr/>
          </p:nvSpPr>
          <p:spPr>
            <a:xfrm>
              <a:off x="9603360" y="-8640"/>
              <a:ext cx="2588040" cy="6866280"/>
            </a:xfrm>
            <a:custGeom>
              <a:avLst/>
              <a:gdLst/>
              <a:ah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7" name="CustomShape 18"/>
            <p:cNvSpPr/>
            <p:nvPr/>
          </p:nvSpPr>
          <p:spPr>
            <a:xfrm>
              <a:off x="8932320" y="3048120"/>
              <a:ext cx="3259440" cy="38095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8" name="CustomShape 19"/>
            <p:cNvSpPr/>
            <p:nvPr/>
          </p:nvSpPr>
          <p:spPr>
            <a:xfrm>
              <a:off x="9334440" y="-8640"/>
              <a:ext cx="2854080" cy="6866280"/>
            </a:xfrm>
            <a:custGeom>
              <a:avLst/>
              <a:gdLst/>
              <a:ah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9" name="CustomShape 20"/>
            <p:cNvSpPr/>
            <p:nvPr/>
          </p:nvSpPr>
          <p:spPr>
            <a:xfrm>
              <a:off x="10898640" y="-8640"/>
              <a:ext cx="1289880" cy="6866280"/>
            </a:xfrm>
            <a:custGeom>
              <a:avLst/>
              <a:gdLst/>
              <a:ah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0" name="CustomShape 21"/>
            <p:cNvSpPr/>
            <p:nvPr/>
          </p:nvSpPr>
          <p:spPr>
            <a:xfrm>
              <a:off x="10938960" y="-8640"/>
              <a:ext cx="1249560" cy="6866280"/>
            </a:xfrm>
            <a:custGeom>
              <a:avLst/>
              <a:gdLst/>
              <a:ah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1" name="CustomShape 22"/>
            <p:cNvSpPr/>
            <p:nvPr/>
          </p:nvSpPr>
          <p:spPr>
            <a:xfrm>
              <a:off x="10371600" y="3589920"/>
              <a:ext cx="1816920" cy="32677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22" name="PlaceHolder 23"/>
          <p:cNvSpPr>
            <a:spLocks noGrp="1"/>
          </p:cNvSpPr>
          <p:nvPr>
            <p:ph type="title"/>
          </p:nvPr>
        </p:nvSpPr>
        <p:spPr>
          <a:xfrm>
            <a:off x="1506960" y="2404440"/>
            <a:ext cx="7766640" cy="1645920"/>
          </a:xfrm>
          <a:prstGeom prst="rect">
            <a:avLst/>
          </a:prstGeom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r>
              <a:rPr b="0" lang="en-US" sz="5400" spc="-1" strike="noStrike">
                <a:solidFill>
                  <a:srgbClr val="5fcbef"/>
                </a:solidFill>
                <a:latin typeface="Trebuchet MS"/>
              </a:rPr>
              <a:t>Kliknij, aby edytować styl</a:t>
            </a:r>
            <a:endParaRPr b="0" lang="en-US" sz="54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3" name="PlaceHolder 24"/>
          <p:cNvSpPr>
            <a:spLocks noGrp="1"/>
          </p:cNvSpPr>
          <p:nvPr>
            <p:ph type="dt"/>
          </p:nvPr>
        </p:nvSpPr>
        <p:spPr>
          <a:xfrm>
            <a:off x="7205040" y="6041520"/>
            <a:ext cx="91152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CDCC943E-A7CC-4A70-BAB5-FC9012840BE4}" type="datetime">
              <a:rPr b="0" lang="pl-PL" sz="900" spc="-1" strike="noStrike">
                <a:solidFill>
                  <a:srgbClr val="8b8b8b"/>
                </a:solidFill>
                <a:latin typeface="Trebuchet MS"/>
              </a:rPr>
              <a:t>20-5-11</a:t>
            </a:fld>
            <a:endParaRPr b="0" lang="pl-PL" sz="900" spc="-1" strike="noStrike">
              <a:latin typeface="Times New Roman"/>
            </a:endParaRPr>
          </a:p>
        </p:txBody>
      </p:sp>
      <p:sp>
        <p:nvSpPr>
          <p:cNvPr id="24" name="PlaceHolder 25"/>
          <p:cNvSpPr>
            <a:spLocks noGrp="1"/>
          </p:cNvSpPr>
          <p:nvPr>
            <p:ph type="ftr"/>
          </p:nvPr>
        </p:nvSpPr>
        <p:spPr>
          <a:xfrm>
            <a:off x="677160" y="6041520"/>
            <a:ext cx="62971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pl-PL" sz="2400" spc="-1" strike="noStrike">
              <a:latin typeface="Times New Roman"/>
            </a:endParaRPr>
          </a:p>
        </p:txBody>
      </p:sp>
      <p:sp>
        <p:nvSpPr>
          <p:cNvPr id="25" name="PlaceHolder 26"/>
          <p:cNvSpPr>
            <a:spLocks noGrp="1"/>
          </p:cNvSpPr>
          <p:nvPr>
            <p:ph type="sldNum"/>
          </p:nvPr>
        </p:nvSpPr>
        <p:spPr>
          <a:xfrm>
            <a:off x="8590680" y="6041520"/>
            <a:ext cx="68292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C94F1120-8CA5-4D75-B366-60BCE8059083}" type="slidenum">
              <a:rPr b="0" lang="pl-PL" sz="900" spc="-1" strike="noStrike">
                <a:solidFill>
                  <a:srgbClr val="5fcbef"/>
                </a:solidFill>
                <a:latin typeface="Trebuchet MS"/>
              </a:rPr>
              <a:t>&lt;numer&gt;</a:t>
            </a:fld>
            <a:endParaRPr b="0" lang="pl-PL" sz="900" spc="-1" strike="noStrike">
              <a:latin typeface="Times New Roman"/>
            </a:endParaRPr>
          </a:p>
        </p:txBody>
      </p:sp>
      <p:sp>
        <p:nvSpPr>
          <p:cNvPr id="26" name="PlaceHolder 27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404040"/>
                </a:solidFill>
                <a:latin typeface="Trebuchet MS"/>
              </a:rPr>
              <a:t>Kliknij, aby edytować format tekstu konspektu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404040"/>
                </a:solidFill>
                <a:latin typeface="Trebuchet MS"/>
              </a:rPr>
              <a:t>Drugi poziom konspektu</a:t>
            </a:r>
            <a:endParaRPr b="0" lang="en-US" sz="1400" spc="-1" strike="noStrike">
              <a:solidFill>
                <a:srgbClr val="404040"/>
              </a:solidFill>
              <a:latin typeface="Trebuchet MS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Trzeci poziom konspektu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Czwarty poziom konspektu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404040"/>
                </a:solidFill>
                <a:latin typeface="Trebuchet MS"/>
              </a:rPr>
              <a:t>Piąty poziom konspektu</a:t>
            </a:r>
            <a:endParaRPr b="0" lang="en-US" sz="2000" spc="-1" strike="noStrike">
              <a:solidFill>
                <a:srgbClr val="404040"/>
              </a:solidFill>
              <a:latin typeface="Trebuchet MS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404040"/>
                </a:solidFill>
                <a:latin typeface="Trebuchet MS"/>
              </a:rPr>
              <a:t>Szósty poziom konspektu</a:t>
            </a:r>
            <a:endParaRPr b="0" lang="en-US" sz="2000" spc="-1" strike="noStrike">
              <a:solidFill>
                <a:srgbClr val="404040"/>
              </a:solidFill>
              <a:latin typeface="Trebuchet MS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404040"/>
                </a:solidFill>
                <a:latin typeface="Trebuchet MS"/>
              </a:rPr>
              <a:t>Siódmy poziom konspektu</a:t>
            </a:r>
            <a:endParaRPr b="0" lang="en-US" sz="20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1"/>
          <p:cNvGrpSpPr/>
          <p:nvPr/>
        </p:nvGrpSpPr>
        <p:grpSpPr>
          <a:xfrm>
            <a:off x="0" y="-8640"/>
            <a:ext cx="12191760" cy="6866640"/>
            <a:chOff x="0" y="-8640"/>
            <a:chExt cx="12191760" cy="6866640"/>
          </a:xfrm>
        </p:grpSpPr>
        <p:sp>
          <p:nvSpPr>
            <p:cNvPr id="64" name="Line 2"/>
            <p:cNvSpPr/>
            <p:nvPr/>
          </p:nvSpPr>
          <p:spPr>
            <a:xfrm>
              <a:off x="9370800" y="0"/>
              <a:ext cx="1219320" cy="6858000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65" name="Line 3"/>
            <p:cNvSpPr/>
            <p:nvPr/>
          </p:nvSpPr>
          <p:spPr>
            <a:xfrm flipH="1">
              <a:off x="7425000" y="3681360"/>
              <a:ext cx="4763520" cy="3176640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66" name="CustomShape 4"/>
            <p:cNvSpPr/>
            <p:nvPr/>
          </p:nvSpPr>
          <p:spPr>
            <a:xfrm>
              <a:off x="9181440" y="-8640"/>
              <a:ext cx="3007080" cy="6866280"/>
            </a:xfrm>
            <a:custGeom>
              <a:avLst/>
              <a:gdLst/>
              <a:ah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7" name="CustomShape 5"/>
            <p:cNvSpPr/>
            <p:nvPr/>
          </p:nvSpPr>
          <p:spPr>
            <a:xfrm>
              <a:off x="9603360" y="-8640"/>
              <a:ext cx="2588040" cy="6866280"/>
            </a:xfrm>
            <a:custGeom>
              <a:avLst/>
              <a:gdLst/>
              <a:ah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8" name="CustomShape 6"/>
            <p:cNvSpPr/>
            <p:nvPr/>
          </p:nvSpPr>
          <p:spPr>
            <a:xfrm>
              <a:off x="8932320" y="3048120"/>
              <a:ext cx="3259440" cy="38095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9" name="CustomShape 7"/>
            <p:cNvSpPr/>
            <p:nvPr/>
          </p:nvSpPr>
          <p:spPr>
            <a:xfrm>
              <a:off x="9334440" y="-8640"/>
              <a:ext cx="2854080" cy="6866280"/>
            </a:xfrm>
            <a:custGeom>
              <a:avLst/>
              <a:gdLst/>
              <a:ah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70" name="CustomShape 8"/>
            <p:cNvSpPr/>
            <p:nvPr/>
          </p:nvSpPr>
          <p:spPr>
            <a:xfrm>
              <a:off x="10898640" y="-8640"/>
              <a:ext cx="1289880" cy="6866280"/>
            </a:xfrm>
            <a:custGeom>
              <a:avLst/>
              <a:gdLst/>
              <a:ah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71" name="CustomShape 9"/>
            <p:cNvSpPr/>
            <p:nvPr/>
          </p:nvSpPr>
          <p:spPr>
            <a:xfrm>
              <a:off x="10938960" y="-8640"/>
              <a:ext cx="1249560" cy="6866280"/>
            </a:xfrm>
            <a:custGeom>
              <a:avLst/>
              <a:gdLst/>
              <a:ah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72" name="CustomShape 10"/>
            <p:cNvSpPr/>
            <p:nvPr/>
          </p:nvSpPr>
          <p:spPr>
            <a:xfrm>
              <a:off x="10371600" y="3589920"/>
              <a:ext cx="1816920" cy="32677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73" name="CustomShape 11"/>
            <p:cNvSpPr/>
            <p:nvPr/>
          </p:nvSpPr>
          <p:spPr>
            <a:xfrm>
              <a:off x="0" y="4013280"/>
              <a:ext cx="448200" cy="284436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74" name="PlaceHolder 12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5fcbef"/>
                </a:solidFill>
                <a:latin typeface="Trebuchet MS"/>
              </a:rPr>
              <a:t>Kliknij, aby edytować styl</a:t>
            </a:r>
            <a:endParaRPr b="0" lang="en-US" sz="3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75" name="PlaceHolder 13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>
            <a:noAutofit/>
          </a:bodyPr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800" spc="-1" strike="noStrike">
                <a:solidFill>
                  <a:srgbClr val="404040"/>
                </a:solidFill>
                <a:latin typeface="Trebuchet MS"/>
              </a:rPr>
              <a:t>Edytuj style wzorca tekstu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 lvl="1" marL="743040" indent="-28548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600" spc="-1" strike="noStrike">
                <a:solidFill>
                  <a:srgbClr val="404040"/>
                </a:solidFill>
                <a:latin typeface="Trebuchet MS"/>
              </a:rPr>
              <a:t>Drugi poziom</a:t>
            </a:r>
            <a:endParaRPr b="0" lang="en-US" sz="1600" spc="-1" strike="noStrike">
              <a:solidFill>
                <a:srgbClr val="404040"/>
              </a:solidFill>
              <a:latin typeface="Trebuchet MS"/>
            </a:endParaRPr>
          </a:p>
          <a:p>
            <a:pPr lvl="2" marL="11430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400" spc="-1" strike="noStrike">
                <a:solidFill>
                  <a:srgbClr val="404040"/>
                </a:solidFill>
                <a:latin typeface="Trebuchet MS"/>
              </a:rPr>
              <a:t>Trzeci poziom</a:t>
            </a:r>
            <a:endParaRPr b="0" lang="en-US" sz="1400" spc="-1" strike="noStrike">
              <a:solidFill>
                <a:srgbClr val="404040"/>
              </a:solidFill>
              <a:latin typeface="Trebuchet MS"/>
            </a:endParaRPr>
          </a:p>
          <a:p>
            <a:pPr lvl="3" marL="16002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Czwarty poziom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  <a:p>
            <a:pPr lvl="4" marL="20574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Piąty poziom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76" name="PlaceHolder 14"/>
          <p:cNvSpPr>
            <a:spLocks noGrp="1"/>
          </p:cNvSpPr>
          <p:nvPr>
            <p:ph type="dt"/>
          </p:nvPr>
        </p:nvSpPr>
        <p:spPr>
          <a:xfrm>
            <a:off x="7205040" y="6041520"/>
            <a:ext cx="91152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41B9D530-A46C-4A98-B2FA-F79333369FE7}" type="datetime">
              <a:rPr b="0" lang="pl-PL" sz="900" spc="-1" strike="noStrike">
                <a:solidFill>
                  <a:srgbClr val="8b8b8b"/>
                </a:solidFill>
                <a:latin typeface="Trebuchet MS"/>
              </a:rPr>
              <a:t>20-5-11</a:t>
            </a:fld>
            <a:endParaRPr b="0" lang="pl-PL" sz="900" spc="-1" strike="noStrike">
              <a:latin typeface="Times New Roman"/>
            </a:endParaRPr>
          </a:p>
        </p:txBody>
      </p:sp>
      <p:sp>
        <p:nvSpPr>
          <p:cNvPr id="77" name="PlaceHolder 15"/>
          <p:cNvSpPr>
            <a:spLocks noGrp="1"/>
          </p:cNvSpPr>
          <p:nvPr>
            <p:ph type="ftr"/>
          </p:nvPr>
        </p:nvSpPr>
        <p:spPr>
          <a:xfrm>
            <a:off x="677160" y="6041520"/>
            <a:ext cx="62971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pl-PL" sz="2400" spc="-1" strike="noStrike">
              <a:latin typeface="Times New Roman"/>
            </a:endParaRPr>
          </a:p>
        </p:txBody>
      </p:sp>
      <p:sp>
        <p:nvSpPr>
          <p:cNvPr id="78" name="PlaceHolder 16"/>
          <p:cNvSpPr>
            <a:spLocks noGrp="1"/>
          </p:cNvSpPr>
          <p:nvPr>
            <p:ph type="sldNum"/>
          </p:nvPr>
        </p:nvSpPr>
        <p:spPr>
          <a:xfrm>
            <a:off x="8590680" y="6041520"/>
            <a:ext cx="68292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1C41767C-8D5E-4002-BCFA-1B6198A14949}" type="slidenum">
              <a:rPr b="0" lang="pl-PL" sz="900" spc="-1" strike="noStrike">
                <a:solidFill>
                  <a:srgbClr val="5fcbef"/>
                </a:solidFill>
                <a:latin typeface="Trebuchet MS"/>
              </a:rPr>
              <a:t>&lt;numer&gt;</a:t>
            </a:fld>
            <a:endParaRPr b="0" lang="pl-PL" sz="9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roup 1"/>
          <p:cNvGrpSpPr/>
          <p:nvPr/>
        </p:nvGrpSpPr>
        <p:grpSpPr>
          <a:xfrm>
            <a:off x="0" y="-8640"/>
            <a:ext cx="12191760" cy="6866640"/>
            <a:chOff x="0" y="-8640"/>
            <a:chExt cx="12191760" cy="6866640"/>
          </a:xfrm>
        </p:grpSpPr>
        <p:sp>
          <p:nvSpPr>
            <p:cNvPr id="116" name="Line 2"/>
            <p:cNvSpPr/>
            <p:nvPr/>
          </p:nvSpPr>
          <p:spPr>
            <a:xfrm>
              <a:off x="9370800" y="0"/>
              <a:ext cx="1219320" cy="6858000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17" name="Line 3"/>
            <p:cNvSpPr/>
            <p:nvPr/>
          </p:nvSpPr>
          <p:spPr>
            <a:xfrm flipH="1">
              <a:off x="7425000" y="3681360"/>
              <a:ext cx="4763520" cy="3176640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18" name="CustomShape 4"/>
            <p:cNvSpPr/>
            <p:nvPr/>
          </p:nvSpPr>
          <p:spPr>
            <a:xfrm>
              <a:off x="9181440" y="-8640"/>
              <a:ext cx="3007080" cy="6866280"/>
            </a:xfrm>
            <a:custGeom>
              <a:avLst/>
              <a:gdLst/>
              <a:ah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19" name="CustomShape 5"/>
            <p:cNvSpPr/>
            <p:nvPr/>
          </p:nvSpPr>
          <p:spPr>
            <a:xfrm>
              <a:off x="9603360" y="-8640"/>
              <a:ext cx="2588040" cy="6866280"/>
            </a:xfrm>
            <a:custGeom>
              <a:avLst/>
              <a:gdLst/>
              <a:ah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20" name="CustomShape 6"/>
            <p:cNvSpPr/>
            <p:nvPr/>
          </p:nvSpPr>
          <p:spPr>
            <a:xfrm>
              <a:off x="8932320" y="3048120"/>
              <a:ext cx="3259440" cy="38095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21" name="CustomShape 7"/>
            <p:cNvSpPr/>
            <p:nvPr/>
          </p:nvSpPr>
          <p:spPr>
            <a:xfrm>
              <a:off x="9334440" y="-8640"/>
              <a:ext cx="2854080" cy="6866280"/>
            </a:xfrm>
            <a:custGeom>
              <a:avLst/>
              <a:gdLst/>
              <a:ah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22" name="CustomShape 8"/>
            <p:cNvSpPr/>
            <p:nvPr/>
          </p:nvSpPr>
          <p:spPr>
            <a:xfrm>
              <a:off x="10898640" y="-8640"/>
              <a:ext cx="1289880" cy="6866280"/>
            </a:xfrm>
            <a:custGeom>
              <a:avLst/>
              <a:gdLst/>
              <a:ah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23" name="CustomShape 9"/>
            <p:cNvSpPr/>
            <p:nvPr/>
          </p:nvSpPr>
          <p:spPr>
            <a:xfrm>
              <a:off x="10938960" y="-8640"/>
              <a:ext cx="1249560" cy="6866280"/>
            </a:xfrm>
            <a:custGeom>
              <a:avLst/>
              <a:gdLst/>
              <a:ah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24" name="CustomShape 10"/>
            <p:cNvSpPr/>
            <p:nvPr/>
          </p:nvSpPr>
          <p:spPr>
            <a:xfrm>
              <a:off x="10371600" y="3589920"/>
              <a:ext cx="1816920" cy="32677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25" name="CustomShape 11"/>
            <p:cNvSpPr/>
            <p:nvPr/>
          </p:nvSpPr>
          <p:spPr>
            <a:xfrm>
              <a:off x="0" y="4013280"/>
              <a:ext cx="448200" cy="284436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126" name="PlaceHolder 12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5fcbef"/>
                </a:solidFill>
                <a:latin typeface="Trebuchet MS"/>
              </a:rPr>
              <a:t>Kliknij, aby edytować styl</a:t>
            </a:r>
            <a:endParaRPr b="0" lang="en-US" sz="3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27" name="PlaceHolder 13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83560" cy="3880440"/>
          </a:xfrm>
          <a:prstGeom prst="rect">
            <a:avLst/>
          </a:prstGeom>
        </p:spPr>
        <p:txBody>
          <a:bodyPr>
            <a:noAutofit/>
          </a:bodyPr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800" spc="-1" strike="noStrike">
                <a:solidFill>
                  <a:srgbClr val="404040"/>
                </a:solidFill>
                <a:latin typeface="Trebuchet MS"/>
              </a:rPr>
              <a:t>Edytuj style wzorca tekstu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 lvl="1" marL="743040" indent="-28548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600" spc="-1" strike="noStrike">
                <a:solidFill>
                  <a:srgbClr val="404040"/>
                </a:solidFill>
                <a:latin typeface="Trebuchet MS"/>
              </a:rPr>
              <a:t>Drugi poziom</a:t>
            </a:r>
            <a:endParaRPr b="0" lang="en-US" sz="1600" spc="-1" strike="noStrike">
              <a:solidFill>
                <a:srgbClr val="404040"/>
              </a:solidFill>
              <a:latin typeface="Trebuchet MS"/>
            </a:endParaRPr>
          </a:p>
          <a:p>
            <a:pPr lvl="2" marL="11430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400" spc="-1" strike="noStrike">
                <a:solidFill>
                  <a:srgbClr val="404040"/>
                </a:solidFill>
                <a:latin typeface="Trebuchet MS"/>
              </a:rPr>
              <a:t>Trzeci poziom</a:t>
            </a:r>
            <a:endParaRPr b="0" lang="en-US" sz="1400" spc="-1" strike="noStrike">
              <a:solidFill>
                <a:srgbClr val="404040"/>
              </a:solidFill>
              <a:latin typeface="Trebuchet MS"/>
            </a:endParaRPr>
          </a:p>
          <a:p>
            <a:pPr lvl="3" marL="16002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Czwarty poziom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  <a:p>
            <a:pPr lvl="4" marL="20574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Piąty poziom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28" name="PlaceHolder 14"/>
          <p:cNvSpPr>
            <a:spLocks noGrp="1"/>
          </p:cNvSpPr>
          <p:nvPr>
            <p:ph type="body"/>
          </p:nvPr>
        </p:nvSpPr>
        <p:spPr>
          <a:xfrm>
            <a:off x="5090040" y="2160720"/>
            <a:ext cx="4183560" cy="3880440"/>
          </a:xfrm>
          <a:prstGeom prst="rect">
            <a:avLst/>
          </a:prstGeom>
        </p:spPr>
        <p:txBody>
          <a:bodyPr>
            <a:noAutofit/>
          </a:bodyPr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800" spc="-1" strike="noStrike">
                <a:solidFill>
                  <a:srgbClr val="404040"/>
                </a:solidFill>
                <a:latin typeface="Trebuchet MS"/>
              </a:rPr>
              <a:t>Edytuj style wzorca tekstu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 lvl="1" marL="743040" indent="-28548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600" spc="-1" strike="noStrike">
                <a:solidFill>
                  <a:srgbClr val="404040"/>
                </a:solidFill>
                <a:latin typeface="Trebuchet MS"/>
              </a:rPr>
              <a:t>Drugi poziom</a:t>
            </a:r>
            <a:endParaRPr b="0" lang="en-US" sz="1600" spc="-1" strike="noStrike">
              <a:solidFill>
                <a:srgbClr val="404040"/>
              </a:solidFill>
              <a:latin typeface="Trebuchet MS"/>
            </a:endParaRPr>
          </a:p>
          <a:p>
            <a:pPr lvl="2" marL="11430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400" spc="-1" strike="noStrike">
                <a:solidFill>
                  <a:srgbClr val="404040"/>
                </a:solidFill>
                <a:latin typeface="Trebuchet MS"/>
              </a:rPr>
              <a:t>Trzeci poziom</a:t>
            </a:r>
            <a:endParaRPr b="0" lang="en-US" sz="1400" spc="-1" strike="noStrike">
              <a:solidFill>
                <a:srgbClr val="404040"/>
              </a:solidFill>
              <a:latin typeface="Trebuchet MS"/>
            </a:endParaRPr>
          </a:p>
          <a:p>
            <a:pPr lvl="3" marL="16002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Czwarty poziom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  <a:p>
            <a:pPr lvl="4" marL="20574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Piąty poziom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29" name="PlaceHolder 15"/>
          <p:cNvSpPr>
            <a:spLocks noGrp="1"/>
          </p:cNvSpPr>
          <p:nvPr>
            <p:ph type="dt"/>
          </p:nvPr>
        </p:nvSpPr>
        <p:spPr>
          <a:xfrm>
            <a:off x="7205040" y="6041520"/>
            <a:ext cx="91152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ABA8EEC7-62AF-45E4-9619-A57BB54D2A83}" type="datetime">
              <a:rPr b="0" lang="pl-PL" sz="900" spc="-1" strike="noStrike">
                <a:solidFill>
                  <a:srgbClr val="8b8b8b"/>
                </a:solidFill>
                <a:latin typeface="Trebuchet MS"/>
              </a:rPr>
              <a:t>20-5-11</a:t>
            </a:fld>
            <a:endParaRPr b="0" lang="pl-PL" sz="900" spc="-1" strike="noStrike">
              <a:latin typeface="Times New Roman"/>
            </a:endParaRPr>
          </a:p>
        </p:txBody>
      </p:sp>
      <p:sp>
        <p:nvSpPr>
          <p:cNvPr id="130" name="PlaceHolder 16"/>
          <p:cNvSpPr>
            <a:spLocks noGrp="1"/>
          </p:cNvSpPr>
          <p:nvPr>
            <p:ph type="ftr"/>
          </p:nvPr>
        </p:nvSpPr>
        <p:spPr>
          <a:xfrm>
            <a:off x="677160" y="6041520"/>
            <a:ext cx="62971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pl-PL" sz="2400" spc="-1" strike="noStrike">
              <a:latin typeface="Times New Roman"/>
            </a:endParaRPr>
          </a:p>
        </p:txBody>
      </p:sp>
      <p:sp>
        <p:nvSpPr>
          <p:cNvPr id="131" name="PlaceHolder 17"/>
          <p:cNvSpPr>
            <a:spLocks noGrp="1"/>
          </p:cNvSpPr>
          <p:nvPr>
            <p:ph type="sldNum"/>
          </p:nvPr>
        </p:nvSpPr>
        <p:spPr>
          <a:xfrm>
            <a:off x="8590680" y="6041520"/>
            <a:ext cx="68292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5E285EEE-2176-49A0-B8B4-8DF36D8E2361}" type="slidenum">
              <a:rPr b="0" lang="pl-PL" sz="900" spc="-1" strike="noStrike">
                <a:solidFill>
                  <a:srgbClr val="5fcbef"/>
                </a:solidFill>
                <a:latin typeface="Trebuchet MS"/>
              </a:rPr>
              <a:t>&lt;numer&gt;</a:t>
            </a:fld>
            <a:endParaRPr b="0" lang="pl-PL" sz="9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roup 1"/>
          <p:cNvGrpSpPr/>
          <p:nvPr/>
        </p:nvGrpSpPr>
        <p:grpSpPr>
          <a:xfrm>
            <a:off x="0" y="-8640"/>
            <a:ext cx="12191760" cy="6866640"/>
            <a:chOff x="0" y="-8640"/>
            <a:chExt cx="12191760" cy="6866640"/>
          </a:xfrm>
        </p:grpSpPr>
        <p:sp>
          <p:nvSpPr>
            <p:cNvPr id="169" name="Line 2"/>
            <p:cNvSpPr/>
            <p:nvPr/>
          </p:nvSpPr>
          <p:spPr>
            <a:xfrm>
              <a:off x="9370800" y="0"/>
              <a:ext cx="1219320" cy="6858000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70" name="Line 3"/>
            <p:cNvSpPr/>
            <p:nvPr/>
          </p:nvSpPr>
          <p:spPr>
            <a:xfrm flipH="1">
              <a:off x="7425000" y="3681360"/>
              <a:ext cx="4763520" cy="3176640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71" name="CustomShape 4"/>
            <p:cNvSpPr/>
            <p:nvPr/>
          </p:nvSpPr>
          <p:spPr>
            <a:xfrm>
              <a:off x="9181440" y="-8640"/>
              <a:ext cx="3007080" cy="6866280"/>
            </a:xfrm>
            <a:custGeom>
              <a:avLst/>
              <a:gdLst/>
              <a:ah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72" name="CustomShape 5"/>
            <p:cNvSpPr/>
            <p:nvPr/>
          </p:nvSpPr>
          <p:spPr>
            <a:xfrm>
              <a:off x="9603360" y="-8640"/>
              <a:ext cx="2588040" cy="6866280"/>
            </a:xfrm>
            <a:custGeom>
              <a:avLst/>
              <a:gdLst/>
              <a:ah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73" name="CustomShape 6"/>
            <p:cNvSpPr/>
            <p:nvPr/>
          </p:nvSpPr>
          <p:spPr>
            <a:xfrm>
              <a:off x="8932320" y="3048120"/>
              <a:ext cx="3259440" cy="38095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74" name="CustomShape 7"/>
            <p:cNvSpPr/>
            <p:nvPr/>
          </p:nvSpPr>
          <p:spPr>
            <a:xfrm>
              <a:off x="9334440" y="-8640"/>
              <a:ext cx="2854080" cy="6866280"/>
            </a:xfrm>
            <a:custGeom>
              <a:avLst/>
              <a:gdLst/>
              <a:ah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75" name="CustomShape 8"/>
            <p:cNvSpPr/>
            <p:nvPr/>
          </p:nvSpPr>
          <p:spPr>
            <a:xfrm>
              <a:off x="10898640" y="-8640"/>
              <a:ext cx="1289880" cy="6866280"/>
            </a:xfrm>
            <a:custGeom>
              <a:avLst/>
              <a:gdLst/>
              <a:ah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76" name="CustomShape 9"/>
            <p:cNvSpPr/>
            <p:nvPr/>
          </p:nvSpPr>
          <p:spPr>
            <a:xfrm>
              <a:off x="10938960" y="-8640"/>
              <a:ext cx="1249560" cy="6866280"/>
            </a:xfrm>
            <a:custGeom>
              <a:avLst/>
              <a:gdLst/>
              <a:ah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77" name="CustomShape 10"/>
            <p:cNvSpPr/>
            <p:nvPr/>
          </p:nvSpPr>
          <p:spPr>
            <a:xfrm>
              <a:off x="10371600" y="3589920"/>
              <a:ext cx="1816920" cy="32677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78" name="CustomShape 11"/>
            <p:cNvSpPr/>
            <p:nvPr/>
          </p:nvSpPr>
          <p:spPr>
            <a:xfrm>
              <a:off x="0" y="4013280"/>
              <a:ext cx="448200" cy="284436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179" name="PlaceHolder 12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5fcbef"/>
                </a:solidFill>
                <a:latin typeface="Trebuchet MS"/>
              </a:rPr>
              <a:t>Kliknij, aby edytować styl</a:t>
            </a:r>
            <a:endParaRPr b="0" lang="en-US" sz="3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80" name="PlaceHolder 13"/>
          <p:cNvSpPr>
            <a:spLocks noGrp="1"/>
          </p:cNvSpPr>
          <p:nvPr>
            <p:ph type="body"/>
          </p:nvPr>
        </p:nvSpPr>
        <p:spPr>
          <a:xfrm>
            <a:off x="675720" y="2161080"/>
            <a:ext cx="4185360" cy="576000"/>
          </a:xfrm>
          <a:prstGeom prst="rect">
            <a:avLst/>
          </a:prstGeom>
        </p:spPr>
        <p:txBody>
          <a:bodyPr anchor="b">
            <a:noAutofit/>
          </a:bodyPr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en-US" sz="2400" spc="-1" strike="noStrike">
                <a:solidFill>
                  <a:srgbClr val="404040"/>
                </a:solidFill>
                <a:latin typeface="Trebuchet MS"/>
              </a:rPr>
              <a:t>Edytuj style wzorca tekstu</a:t>
            </a:r>
            <a:endParaRPr b="0" lang="en-US" sz="24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81" name="PlaceHolder 14"/>
          <p:cNvSpPr>
            <a:spLocks noGrp="1"/>
          </p:cNvSpPr>
          <p:nvPr>
            <p:ph type="body"/>
          </p:nvPr>
        </p:nvSpPr>
        <p:spPr>
          <a:xfrm>
            <a:off x="675720" y="2737080"/>
            <a:ext cx="4185360" cy="3303720"/>
          </a:xfrm>
          <a:prstGeom prst="rect">
            <a:avLst/>
          </a:prstGeom>
        </p:spPr>
        <p:txBody>
          <a:bodyPr>
            <a:normAutofit/>
          </a:bodyPr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800" spc="-1" strike="noStrike">
                <a:solidFill>
                  <a:srgbClr val="404040"/>
                </a:solidFill>
                <a:latin typeface="Trebuchet MS"/>
              </a:rPr>
              <a:t>Edytuj style wzorca tekstu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 lvl="1" marL="743040" indent="-28548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600" spc="-1" strike="noStrike">
                <a:solidFill>
                  <a:srgbClr val="404040"/>
                </a:solidFill>
                <a:latin typeface="Trebuchet MS"/>
              </a:rPr>
              <a:t>Drugi poziom</a:t>
            </a:r>
            <a:endParaRPr b="0" lang="en-US" sz="1600" spc="-1" strike="noStrike">
              <a:solidFill>
                <a:srgbClr val="404040"/>
              </a:solidFill>
              <a:latin typeface="Trebuchet MS"/>
            </a:endParaRPr>
          </a:p>
          <a:p>
            <a:pPr lvl="2" marL="11430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400" spc="-1" strike="noStrike">
                <a:solidFill>
                  <a:srgbClr val="404040"/>
                </a:solidFill>
                <a:latin typeface="Trebuchet MS"/>
              </a:rPr>
              <a:t>Trzeci poziom</a:t>
            </a:r>
            <a:endParaRPr b="0" lang="en-US" sz="1400" spc="-1" strike="noStrike">
              <a:solidFill>
                <a:srgbClr val="404040"/>
              </a:solidFill>
              <a:latin typeface="Trebuchet MS"/>
            </a:endParaRPr>
          </a:p>
          <a:p>
            <a:pPr lvl="3" marL="16002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Czwarty poziom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  <a:p>
            <a:pPr lvl="4" marL="20574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Piąty poziom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82" name="PlaceHolder 15"/>
          <p:cNvSpPr>
            <a:spLocks noGrp="1"/>
          </p:cNvSpPr>
          <p:nvPr>
            <p:ph type="body"/>
          </p:nvPr>
        </p:nvSpPr>
        <p:spPr>
          <a:xfrm>
            <a:off x="5088240" y="2161080"/>
            <a:ext cx="4185360" cy="576000"/>
          </a:xfrm>
          <a:prstGeom prst="rect">
            <a:avLst/>
          </a:prstGeom>
        </p:spPr>
        <p:txBody>
          <a:bodyPr anchor="b">
            <a:noAutofit/>
          </a:bodyPr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en-US" sz="2400" spc="-1" strike="noStrike">
                <a:solidFill>
                  <a:srgbClr val="404040"/>
                </a:solidFill>
                <a:latin typeface="Trebuchet MS"/>
              </a:rPr>
              <a:t>Edytuj style wzorca tekstu</a:t>
            </a:r>
            <a:endParaRPr b="0" lang="en-US" sz="24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83" name="PlaceHolder 16"/>
          <p:cNvSpPr>
            <a:spLocks noGrp="1"/>
          </p:cNvSpPr>
          <p:nvPr>
            <p:ph type="body"/>
          </p:nvPr>
        </p:nvSpPr>
        <p:spPr>
          <a:xfrm>
            <a:off x="5088240" y="2737080"/>
            <a:ext cx="4185360" cy="3303720"/>
          </a:xfrm>
          <a:prstGeom prst="rect">
            <a:avLst/>
          </a:prstGeom>
        </p:spPr>
        <p:txBody>
          <a:bodyPr>
            <a:normAutofit/>
          </a:bodyPr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800" spc="-1" strike="noStrike">
                <a:solidFill>
                  <a:srgbClr val="404040"/>
                </a:solidFill>
                <a:latin typeface="Trebuchet MS"/>
              </a:rPr>
              <a:t>Edytuj style wzorca tekstu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 lvl="1" marL="743040" indent="-28548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600" spc="-1" strike="noStrike">
                <a:solidFill>
                  <a:srgbClr val="404040"/>
                </a:solidFill>
                <a:latin typeface="Trebuchet MS"/>
              </a:rPr>
              <a:t>Drugi poziom</a:t>
            </a:r>
            <a:endParaRPr b="0" lang="en-US" sz="1600" spc="-1" strike="noStrike">
              <a:solidFill>
                <a:srgbClr val="404040"/>
              </a:solidFill>
              <a:latin typeface="Trebuchet MS"/>
            </a:endParaRPr>
          </a:p>
          <a:p>
            <a:pPr lvl="2" marL="11430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400" spc="-1" strike="noStrike">
                <a:solidFill>
                  <a:srgbClr val="404040"/>
                </a:solidFill>
                <a:latin typeface="Trebuchet MS"/>
              </a:rPr>
              <a:t>Trzeci poziom</a:t>
            </a:r>
            <a:endParaRPr b="0" lang="en-US" sz="1400" spc="-1" strike="noStrike">
              <a:solidFill>
                <a:srgbClr val="404040"/>
              </a:solidFill>
              <a:latin typeface="Trebuchet MS"/>
            </a:endParaRPr>
          </a:p>
          <a:p>
            <a:pPr lvl="3" marL="16002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Czwarty poziom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  <a:p>
            <a:pPr lvl="4" marL="20574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Piąty poziom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84" name="PlaceHolder 17"/>
          <p:cNvSpPr>
            <a:spLocks noGrp="1"/>
          </p:cNvSpPr>
          <p:nvPr>
            <p:ph type="dt"/>
          </p:nvPr>
        </p:nvSpPr>
        <p:spPr>
          <a:xfrm>
            <a:off x="7205040" y="6041520"/>
            <a:ext cx="91152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E886F5C8-92BA-444F-A4D9-3CEA576E4059}" type="datetime">
              <a:rPr b="0" lang="pl-PL" sz="900" spc="-1" strike="noStrike">
                <a:solidFill>
                  <a:srgbClr val="8b8b8b"/>
                </a:solidFill>
                <a:latin typeface="Trebuchet MS"/>
              </a:rPr>
              <a:t>20-5-11</a:t>
            </a:fld>
            <a:endParaRPr b="0" lang="pl-PL" sz="900" spc="-1" strike="noStrike">
              <a:latin typeface="Times New Roman"/>
            </a:endParaRPr>
          </a:p>
        </p:txBody>
      </p:sp>
      <p:sp>
        <p:nvSpPr>
          <p:cNvPr id="185" name="PlaceHolder 18"/>
          <p:cNvSpPr>
            <a:spLocks noGrp="1"/>
          </p:cNvSpPr>
          <p:nvPr>
            <p:ph type="ftr"/>
          </p:nvPr>
        </p:nvSpPr>
        <p:spPr>
          <a:xfrm>
            <a:off x="677160" y="6041520"/>
            <a:ext cx="62971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pl-PL" sz="2400" spc="-1" strike="noStrike">
              <a:latin typeface="Times New Roman"/>
            </a:endParaRPr>
          </a:p>
        </p:txBody>
      </p:sp>
      <p:sp>
        <p:nvSpPr>
          <p:cNvPr id="186" name="PlaceHolder 19"/>
          <p:cNvSpPr>
            <a:spLocks noGrp="1"/>
          </p:cNvSpPr>
          <p:nvPr>
            <p:ph type="sldNum"/>
          </p:nvPr>
        </p:nvSpPr>
        <p:spPr>
          <a:xfrm>
            <a:off x="8590680" y="6041520"/>
            <a:ext cx="68292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FDEFFF99-5593-4CBD-AA46-0072E6789484}" type="slidenum">
              <a:rPr b="0" lang="pl-PL" sz="900" spc="-1" strike="noStrike">
                <a:solidFill>
                  <a:srgbClr val="5fcbef"/>
                </a:solidFill>
                <a:latin typeface="Trebuchet MS"/>
              </a:rPr>
              <a:t>&lt;numer&gt;</a:t>
            </a:fld>
            <a:endParaRPr b="0" lang="pl-PL" sz="9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28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diagramData" Target="../diagrams/data1.xml"/><Relationship Id="rId2" Type="http://schemas.openxmlformats.org/officeDocument/2006/relationships/diagramLayout" Target="../diagrams/layout1.xml"/><Relationship Id="rId3" Type="http://schemas.openxmlformats.org/officeDocument/2006/relationships/diagramQuickStyle" Target="../diagrams/quickStyle1.xml"/><Relationship Id="rId4" Type="http://schemas.openxmlformats.org/officeDocument/2006/relationships/diagramColors" Target="../diagrams/colors1.xml"/><Relationship Id="rId5" Type="http://schemas.microsoft.com/office/2007/relationships/diagramDrawing" Target="../diagrams/drawing1.xml"/><Relationship Id="rId6" Type="http://schemas.openxmlformats.org/officeDocument/2006/relationships/image" Target="../media/image12.jpeg"/><Relationship Id="rId7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diagramData" Target="../diagrams/data2.xml"/><Relationship Id="rId2" Type="http://schemas.openxmlformats.org/officeDocument/2006/relationships/diagramLayout" Target="../diagrams/layout2.xml"/><Relationship Id="rId3" Type="http://schemas.openxmlformats.org/officeDocument/2006/relationships/diagramQuickStyle" Target="../diagrams/quickStyle2.xml"/><Relationship Id="rId4" Type="http://schemas.openxmlformats.org/officeDocument/2006/relationships/diagramColors" Target="../diagrams/colors2.xml"/><Relationship Id="rId5" Type="http://schemas.microsoft.com/office/2007/relationships/diagramDrawing" Target="../diagrams/drawing2.xml"/><Relationship Id="rId6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chart" Target="../charts/chart10.xml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28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2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extShape 1"/>
          <p:cNvSpPr txBox="1"/>
          <p:nvPr/>
        </p:nvSpPr>
        <p:spPr>
          <a:xfrm>
            <a:off x="1780200" y="1642680"/>
            <a:ext cx="7766640" cy="164592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ctr">
              <a:lnSpc>
                <a:spcPct val="100000"/>
              </a:lnSpc>
            </a:pPr>
            <a:r>
              <a:rPr b="1" lang="en-US" sz="5400" spc="-1" strike="noStrike">
                <a:solidFill>
                  <a:srgbClr val="000000"/>
                </a:solidFill>
                <a:latin typeface="Cambria"/>
              </a:rPr>
              <a:t>Sołectwo Rybno </a:t>
            </a:r>
            <a:endParaRPr b="0" lang="en-US" sz="5400" spc="-1" strike="noStrike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224" name="Obraz 2" descr=""/>
          <p:cNvPicPr/>
          <p:nvPr/>
        </p:nvPicPr>
        <p:blipFill>
          <a:blip r:embed="rId1"/>
          <a:stretch/>
        </p:blipFill>
        <p:spPr>
          <a:xfrm>
            <a:off x="4819680" y="476280"/>
            <a:ext cx="1580760" cy="1733400"/>
          </a:xfrm>
          <a:prstGeom prst="rect">
            <a:avLst/>
          </a:prstGeom>
          <a:ln>
            <a:noFill/>
          </a:ln>
        </p:spPr>
      </p:pic>
      <p:pic>
        <p:nvPicPr>
          <p:cNvPr id="225" name="Symbol zastępczy zawartości 5" descr=""/>
          <p:cNvPicPr/>
          <p:nvPr/>
        </p:nvPicPr>
        <p:blipFill>
          <a:blip r:embed="rId2"/>
          <a:stretch/>
        </p:blipFill>
        <p:spPr>
          <a:xfrm>
            <a:off x="2640600" y="3651120"/>
            <a:ext cx="5820120" cy="28051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TextShape 1"/>
          <p:cNvSpPr txBox="1"/>
          <p:nvPr/>
        </p:nvSpPr>
        <p:spPr>
          <a:xfrm>
            <a:off x="766080" y="332640"/>
            <a:ext cx="10131480" cy="114264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 w="12600">
            <a:solidFill>
              <a:srgbClr val="5fcbef"/>
            </a:solidFill>
            <a:round/>
          </a:ln>
        </p:spPr>
        <p:txBody>
          <a:bodyPr>
            <a:noAutofit/>
          </a:bodyPr>
          <a:p>
            <a:pPr algn="ctr">
              <a:lnSpc>
                <a:spcPct val="100000"/>
              </a:lnSpc>
            </a:pPr>
            <a:r>
              <a:rPr b="1" lang="en-US" sz="3600" spc="-1" strike="noStrike">
                <a:solidFill>
                  <a:srgbClr val="000000"/>
                </a:solidFill>
                <a:latin typeface="Cambria"/>
              </a:rPr>
              <a:t>Nowa tablica ogłoszeniowa</a:t>
            </a:r>
            <a:br/>
            <a:r>
              <a:rPr b="1" lang="en-US" sz="2400" spc="-1" strike="noStrike">
                <a:solidFill>
                  <a:srgbClr val="000000"/>
                </a:solidFill>
                <a:latin typeface="Cambria"/>
              </a:rPr>
              <a:t>w miejscowości Rybno</a:t>
            </a:r>
            <a:endParaRPr b="0" lang="en-US" sz="24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68" name="TextShape 2"/>
          <p:cNvSpPr txBox="1"/>
          <p:nvPr/>
        </p:nvSpPr>
        <p:spPr>
          <a:xfrm>
            <a:off x="781200" y="2104920"/>
            <a:ext cx="5428800" cy="15714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just">
              <a:lnSpc>
                <a:spcPct val="100000"/>
              </a:lnSpc>
              <a:spcBef>
                <a:spcPts val="1001"/>
              </a:spcBef>
            </a:pPr>
            <a:r>
              <a:rPr b="0" lang="en-US" sz="2400" spc="-1" strike="noStrike">
                <a:solidFill>
                  <a:srgbClr val="000000"/>
                </a:solidFill>
                <a:latin typeface="Trebuchet MS"/>
              </a:rPr>
              <a:t>W 2017 r. w Rybnie została wykonana i zamontowana drewniana tablica ogłoszeń. </a:t>
            </a:r>
            <a:endParaRPr b="0" lang="en-US" sz="24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69" name="CustomShape 3"/>
          <p:cNvSpPr/>
          <p:nvPr/>
        </p:nvSpPr>
        <p:spPr>
          <a:xfrm>
            <a:off x="10881360" y="6100200"/>
            <a:ext cx="1136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2017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270" name="CustomShape 4"/>
          <p:cNvSpPr/>
          <p:nvPr/>
        </p:nvSpPr>
        <p:spPr>
          <a:xfrm>
            <a:off x="1009080" y="5681880"/>
            <a:ext cx="4900320" cy="45612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pl-PL" sz="2400" spc="-1" strike="noStrike">
                <a:solidFill>
                  <a:srgbClr val="000000"/>
                </a:solidFill>
                <a:latin typeface="Trebuchet MS"/>
              </a:rPr>
              <a:t>Wartość inwestycji: 2.026,50 zł </a:t>
            </a:r>
            <a:endParaRPr b="0" lang="pl-PL" sz="2400" spc="-1" strike="noStrike">
              <a:latin typeface="Arial"/>
            </a:endParaRPr>
          </a:p>
        </p:txBody>
      </p:sp>
      <p:pic>
        <p:nvPicPr>
          <p:cNvPr id="271" name="Picture 2" descr="C:\Users\wybory\Desktop\Zdjęcia\rybnko 2018 3 (8).jpg"/>
          <p:cNvPicPr/>
          <p:nvPr/>
        </p:nvPicPr>
        <p:blipFill>
          <a:blip r:embed="rId1"/>
          <a:stretch/>
        </p:blipFill>
        <p:spPr>
          <a:xfrm>
            <a:off x="6667560" y="2228040"/>
            <a:ext cx="4667040" cy="34999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" name="Diagram1"/>
          <p:cNvGraphicFramePr/>
          <p:nvPr>
            <p:extLst>
              <p:ext uri="{D42A27DB-BD31-4B8C-83A1-F6EECF244321}">
                <p14:modId xmlns:p14="http://schemas.microsoft.com/office/powerpoint/2010/main" val="2166452469"/>
              </p:ext>
            </p:extLst>
          </p:nvPr>
        </p:nvGraphicFramePr>
        <p:xfrm>
          <a:off x="677160" y="609480"/>
          <a:ext cx="8596440" cy="1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272" name="TextShape 1"/>
          <p:cNvSpPr txBox="1"/>
          <p:nvPr/>
        </p:nvSpPr>
        <p:spPr>
          <a:xfrm>
            <a:off x="1075680" y="2326320"/>
            <a:ext cx="5683320" cy="15850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just">
              <a:lnSpc>
                <a:spcPct val="100000"/>
              </a:lnSpc>
              <a:spcBef>
                <a:spcPts val="1001"/>
              </a:spcBef>
            </a:pPr>
            <a:r>
              <a:rPr b="0" lang="en-US" sz="2200" spc="-1" strike="noStrike">
                <a:solidFill>
                  <a:srgbClr val="000000"/>
                </a:solidFill>
                <a:latin typeface="Trebuchet MS"/>
              </a:rPr>
              <a:t>W 2018 r. zlecono opracowanie dokumentacji projektowo-kosztorysowej na termomodernizację remizy Ochotniczej Straży pożarnej w Rybnie </a:t>
            </a:r>
            <a:endParaRPr b="0" lang="en-US" sz="2200" spc="-1" strike="noStrike">
              <a:solidFill>
                <a:srgbClr val="404040"/>
              </a:solidFill>
              <a:latin typeface="Trebuchet MS"/>
            </a:endParaRPr>
          </a:p>
        </p:txBody>
      </p:sp>
      <p:grpSp>
        <p:nvGrpSpPr>
          <p:cNvPr id="273" name="Group 2"/>
          <p:cNvGrpSpPr/>
          <p:nvPr/>
        </p:nvGrpSpPr>
        <p:grpSpPr>
          <a:xfrm>
            <a:off x="885240" y="5676840"/>
            <a:ext cx="6396120" cy="632160"/>
            <a:chOff x="885240" y="5676840"/>
            <a:chExt cx="6396120" cy="632160"/>
          </a:xfrm>
        </p:grpSpPr>
        <p:sp>
          <p:nvSpPr>
            <p:cNvPr id="274" name="CustomShape 3"/>
            <p:cNvSpPr/>
            <p:nvPr/>
          </p:nvSpPr>
          <p:spPr>
            <a:xfrm>
              <a:off x="885240" y="5676840"/>
              <a:ext cx="6396120" cy="632160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  <a:ln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round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275" name="CustomShape 4"/>
            <p:cNvSpPr/>
            <p:nvPr/>
          </p:nvSpPr>
          <p:spPr>
            <a:xfrm>
              <a:off x="906480" y="5707800"/>
              <a:ext cx="6354000" cy="57060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7240" rIns="57240" tIns="57240" bIns="57240" anchor="ctr">
              <a:noAutofit/>
            </a:bodyPr>
            <a:p>
              <a:pPr algn="ctr">
                <a:lnSpc>
                  <a:spcPct val="90000"/>
                </a:lnSpc>
                <a:spcAft>
                  <a:spcPts val="839"/>
                </a:spcAft>
              </a:pPr>
              <a:endParaRPr b="0" lang="pl-PL" sz="1800" spc="-1" strike="noStrike">
                <a:latin typeface="Arial"/>
              </a:endParaRPr>
            </a:p>
            <a:p>
              <a:pPr algn="ctr">
                <a:lnSpc>
                  <a:spcPct val="90000"/>
                </a:lnSpc>
                <a:spcAft>
                  <a:spcPts val="839"/>
                </a:spcAft>
              </a:pPr>
              <a:r>
                <a:rPr b="1" lang="pl-PL" sz="2400" spc="-1" strike="noStrike">
                  <a:solidFill>
                    <a:srgbClr val="000000"/>
                  </a:solidFill>
                  <a:latin typeface="Trebuchet MS"/>
                </a:rPr>
                <a:t>Wartość prac projektowych: 4.300,00 zł</a:t>
              </a:r>
              <a:endParaRPr b="0" lang="pl-PL" sz="2400" spc="-1" strike="noStrike">
                <a:latin typeface="Arial"/>
              </a:endParaRPr>
            </a:p>
            <a:p>
              <a:pPr algn="ctr">
                <a:lnSpc>
                  <a:spcPct val="90000"/>
                </a:lnSpc>
                <a:spcAft>
                  <a:spcPts val="839"/>
                </a:spcAft>
              </a:pPr>
              <a:r>
                <a:rPr b="1" lang="pl-PL" sz="2400" spc="-1" strike="noStrike">
                  <a:solidFill>
                    <a:srgbClr val="000000"/>
                  </a:solidFill>
                  <a:latin typeface="Trebuchet MS"/>
                </a:rPr>
                <a:t>  </a:t>
              </a:r>
              <a:endParaRPr b="0" lang="pl-PL" sz="2400" spc="-1" strike="noStrike">
                <a:latin typeface="Arial"/>
              </a:endParaRPr>
            </a:p>
          </p:txBody>
        </p:sp>
      </p:grpSp>
      <p:sp>
        <p:nvSpPr>
          <p:cNvPr id="276" name="CustomShape 5"/>
          <p:cNvSpPr/>
          <p:nvPr/>
        </p:nvSpPr>
        <p:spPr>
          <a:xfrm>
            <a:off x="10881360" y="6100200"/>
            <a:ext cx="1136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2018</a:t>
            </a:r>
            <a:endParaRPr b="0" lang="pl-PL" sz="1800" spc="-1" strike="noStrike">
              <a:latin typeface="Arial"/>
            </a:endParaRPr>
          </a:p>
        </p:txBody>
      </p:sp>
      <p:pic>
        <p:nvPicPr>
          <p:cNvPr id="277" name="Picture 3" descr="C:\Users\wybory\Desktop\Zdjęcia\rybno OSP  (1).jpg"/>
          <p:cNvPicPr/>
          <p:nvPr/>
        </p:nvPicPr>
        <p:blipFill>
          <a:blip r:embed="rId6"/>
          <a:stretch/>
        </p:blipFill>
        <p:spPr>
          <a:xfrm>
            <a:off x="7307280" y="2032560"/>
            <a:ext cx="4443840" cy="3960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2"/>
          <p:cNvGraphicFramePr/>
          <p:nvPr>
            <p:extLst>
              <p:ext uri="{D42A27DB-BD31-4B8C-83A1-F6EECF244321}">
                <p14:modId xmlns:p14="http://schemas.microsoft.com/office/powerpoint/2010/main" val="3207923723"/>
              </p:ext>
            </p:extLst>
          </p:nvPr>
        </p:nvGraphicFramePr>
        <p:xfrm>
          <a:off x="677160" y="609480"/>
          <a:ext cx="5942520" cy="1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278" name="TextShape 1"/>
          <p:cNvSpPr txBox="1"/>
          <p:nvPr/>
        </p:nvSpPr>
        <p:spPr>
          <a:xfrm>
            <a:off x="963000" y="2179800"/>
            <a:ext cx="5352120" cy="38804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just">
              <a:lnSpc>
                <a:spcPct val="100000"/>
              </a:lnSpc>
              <a:spcBef>
                <a:spcPts val="1001"/>
              </a:spcBef>
            </a:pPr>
            <a:r>
              <a:rPr b="0" lang="en-US" sz="1800" spc="-1" strike="noStrike">
                <a:solidFill>
                  <a:srgbClr val="000000"/>
                </a:solidFill>
                <a:latin typeface="Trebuchet MS"/>
              </a:rPr>
              <a:t>W 2018 r. wykonano odcinek 80 m kanalizacji sanitarnej w Rybnie – przy budynkach wielorodzinnych. 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grpSp>
        <p:nvGrpSpPr>
          <p:cNvPr id="279" name="Group 2"/>
          <p:cNvGrpSpPr/>
          <p:nvPr/>
        </p:nvGrpSpPr>
        <p:grpSpPr>
          <a:xfrm>
            <a:off x="943920" y="5128200"/>
            <a:ext cx="5761440" cy="632160"/>
            <a:chOff x="943920" y="5128200"/>
            <a:chExt cx="5761440" cy="632160"/>
          </a:xfrm>
        </p:grpSpPr>
        <p:sp>
          <p:nvSpPr>
            <p:cNvPr id="280" name="CustomShape 3"/>
            <p:cNvSpPr/>
            <p:nvPr/>
          </p:nvSpPr>
          <p:spPr>
            <a:xfrm>
              <a:off x="943920" y="5128200"/>
              <a:ext cx="5761440" cy="632160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  <a:ln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round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281" name="CustomShape 4"/>
            <p:cNvSpPr/>
            <p:nvPr/>
          </p:nvSpPr>
          <p:spPr>
            <a:xfrm>
              <a:off x="963000" y="5159160"/>
              <a:ext cx="5723280" cy="57060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7240" rIns="57240" tIns="57240" bIns="57240" anchor="ctr">
              <a:noAutofit/>
            </a:bodyPr>
            <a:p>
              <a:pPr algn="ctr">
                <a:lnSpc>
                  <a:spcPct val="90000"/>
                </a:lnSpc>
                <a:spcAft>
                  <a:spcPts val="839"/>
                </a:spcAft>
              </a:pPr>
              <a:endParaRPr b="0" lang="pl-PL" sz="1800" spc="-1" strike="noStrike">
                <a:latin typeface="Arial"/>
              </a:endParaRPr>
            </a:p>
            <a:p>
              <a:pPr algn="ctr">
                <a:lnSpc>
                  <a:spcPct val="90000"/>
                </a:lnSpc>
                <a:spcAft>
                  <a:spcPts val="839"/>
                </a:spcAft>
              </a:pPr>
              <a:r>
                <a:rPr b="1" lang="pl-PL" sz="2400" spc="-1" strike="noStrike">
                  <a:solidFill>
                    <a:srgbClr val="000000"/>
                  </a:solidFill>
                  <a:latin typeface="Trebuchet MS"/>
                </a:rPr>
                <a:t>Wartość inwestycji: 7.000,00 zł</a:t>
              </a:r>
              <a:endParaRPr b="0" lang="pl-PL" sz="2400" spc="-1" strike="noStrike">
                <a:latin typeface="Arial"/>
              </a:endParaRPr>
            </a:p>
            <a:p>
              <a:pPr algn="ctr">
                <a:lnSpc>
                  <a:spcPct val="90000"/>
                </a:lnSpc>
                <a:spcAft>
                  <a:spcPts val="839"/>
                </a:spcAft>
              </a:pPr>
              <a:r>
                <a:rPr b="1" lang="pl-PL" sz="2400" spc="-1" strike="noStrike">
                  <a:solidFill>
                    <a:srgbClr val="000000"/>
                  </a:solidFill>
                  <a:latin typeface="Trebuchet MS"/>
                </a:rPr>
                <a:t>  </a:t>
              </a:r>
              <a:endParaRPr b="0" lang="pl-PL" sz="2400" spc="-1" strike="noStrike">
                <a:latin typeface="Arial"/>
              </a:endParaRPr>
            </a:p>
          </p:txBody>
        </p:sp>
      </p:grpSp>
      <p:sp>
        <p:nvSpPr>
          <p:cNvPr id="282" name="CustomShape 5"/>
          <p:cNvSpPr/>
          <p:nvPr/>
        </p:nvSpPr>
        <p:spPr>
          <a:xfrm>
            <a:off x="10881360" y="6100200"/>
            <a:ext cx="1136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2018</a:t>
            </a:r>
            <a:endParaRPr b="0" lang="pl-PL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 w="12600">
            <a:solidFill>
              <a:srgbClr val="5fcbef"/>
            </a:solidFill>
            <a:round/>
          </a:ln>
        </p:spPr>
        <p:txBody>
          <a:bodyPr>
            <a:noAutofit/>
          </a:bodyPr>
          <a:p>
            <a:pPr algn="ctr">
              <a:lnSpc>
                <a:spcPct val="100000"/>
              </a:lnSpc>
            </a:pPr>
            <a:r>
              <a:rPr b="1" lang="en-US" sz="3600" spc="-1" strike="noStrike">
                <a:solidFill>
                  <a:srgbClr val="000000"/>
                </a:solidFill>
                <a:latin typeface="Cambria"/>
              </a:rPr>
              <a:t>Modernizacja oświetlenia ulicznego </a:t>
            </a:r>
            <a:br/>
            <a:r>
              <a:rPr b="1" lang="en-US" sz="3600" spc="-1" strike="noStrike">
                <a:solidFill>
                  <a:srgbClr val="000000"/>
                </a:solidFill>
                <a:latin typeface="Cambria"/>
              </a:rPr>
              <a:t>w miejscowości – RYBNO </a:t>
            </a:r>
            <a:endParaRPr b="0" lang="en-US" sz="3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84" name="TextShape 2"/>
          <p:cNvSpPr txBox="1"/>
          <p:nvPr/>
        </p:nvSpPr>
        <p:spPr>
          <a:xfrm>
            <a:off x="639720" y="2313000"/>
            <a:ext cx="7399080" cy="23158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just">
              <a:lnSpc>
                <a:spcPct val="100000"/>
              </a:lnSpc>
              <a:spcBef>
                <a:spcPts val="1001"/>
              </a:spcBef>
            </a:pPr>
            <a:r>
              <a:rPr b="1" lang="en-US" sz="1800" spc="-1" strike="noStrike">
                <a:solidFill>
                  <a:srgbClr val="404040"/>
                </a:solidFill>
                <a:latin typeface="Trebuchet MS"/>
              </a:rPr>
              <a:t>W ramach modernizacji oświetlenia ulicznego zamontowane zostały energooszczędne źródła światła oświetlenia ulicznego typu LED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1" lang="en-US" sz="1800" spc="-1" strike="noStrike">
                <a:solidFill>
                  <a:srgbClr val="404040"/>
                </a:solidFill>
                <a:latin typeface="Trebuchet MS"/>
              </a:rPr>
              <a:t>Miejscowość RYBNO – nowe oprawy:55 sztuk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1" lang="en-US" sz="1800" spc="-1" strike="noStrike">
                <a:solidFill>
                  <a:srgbClr val="404040"/>
                </a:solidFill>
                <a:latin typeface="Trebuchet MS"/>
              </a:rPr>
              <a:t>Miejscowość KARCZEWIEC – nowe oprawy: 1 sztuka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85" name="CustomShape 3"/>
          <p:cNvSpPr/>
          <p:nvPr/>
        </p:nvSpPr>
        <p:spPr>
          <a:xfrm>
            <a:off x="2032920" y="5331600"/>
            <a:ext cx="5391720" cy="39528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2000" spc="-1" strike="noStrike">
                <a:solidFill>
                  <a:srgbClr val="000000"/>
                </a:solidFill>
                <a:latin typeface="Trebuchet MS"/>
              </a:rPr>
              <a:t>Całkowita wartość inwestycji: </a:t>
            </a:r>
            <a:r>
              <a:rPr b="1" lang="pl-PL" sz="2000" spc="-1" strike="noStrike">
                <a:solidFill>
                  <a:srgbClr val="000000"/>
                </a:solidFill>
                <a:latin typeface="Trebuchet MS"/>
              </a:rPr>
              <a:t>520 063,54 </a:t>
            </a:r>
            <a:r>
              <a:rPr b="0" lang="pl-PL" sz="2000" spc="-1" strike="noStrike">
                <a:solidFill>
                  <a:srgbClr val="000000"/>
                </a:solidFill>
                <a:latin typeface="Trebuchet MS"/>
              </a:rPr>
              <a:t>zł  </a:t>
            </a:r>
            <a:endParaRPr b="0" lang="pl-PL" sz="2000" spc="-1" strike="noStrike">
              <a:latin typeface="Arial"/>
            </a:endParaRPr>
          </a:p>
        </p:txBody>
      </p:sp>
      <p:pic>
        <p:nvPicPr>
          <p:cNvPr id="286" name="Obraz 5" descr=""/>
          <p:cNvPicPr/>
          <p:nvPr/>
        </p:nvPicPr>
        <p:blipFill>
          <a:blip r:embed="rId1"/>
          <a:stretch/>
        </p:blipFill>
        <p:spPr>
          <a:xfrm>
            <a:off x="8610480" y="2027160"/>
            <a:ext cx="2819160" cy="3758760"/>
          </a:xfrm>
          <a:prstGeom prst="rect">
            <a:avLst/>
          </a:prstGeom>
          <a:ln>
            <a:noFill/>
          </a:ln>
        </p:spPr>
      </p:pic>
      <p:sp>
        <p:nvSpPr>
          <p:cNvPr id="287" name="CustomShape 4"/>
          <p:cNvSpPr/>
          <p:nvPr/>
        </p:nvSpPr>
        <p:spPr>
          <a:xfrm>
            <a:off x="10881360" y="6100200"/>
            <a:ext cx="1136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2018</a:t>
            </a:r>
            <a:endParaRPr b="0" lang="pl-PL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 w="12600">
            <a:solidFill>
              <a:srgbClr val="5fcbef"/>
            </a:solidFill>
            <a:round/>
          </a:ln>
        </p:spPr>
        <p:txBody>
          <a:bodyPr>
            <a:noAutofit/>
          </a:bodyPr>
          <a:p>
            <a:pPr algn="ctr">
              <a:lnSpc>
                <a:spcPct val="100000"/>
              </a:lnSpc>
            </a:pPr>
            <a:r>
              <a:rPr b="1" lang="en-US" sz="3600" spc="-1" strike="noStrike">
                <a:solidFill>
                  <a:srgbClr val="000000"/>
                </a:solidFill>
                <a:latin typeface="Cambria"/>
              </a:rPr>
              <a:t>Modernizacja oświetlenia ulicznego </a:t>
            </a:r>
            <a:br/>
            <a:r>
              <a:rPr b="1" lang="en-US" sz="3600" spc="-1" strike="noStrike">
                <a:solidFill>
                  <a:srgbClr val="000000"/>
                </a:solidFill>
                <a:latin typeface="Cambria"/>
              </a:rPr>
              <a:t>w miejscowości – RYBNO </a:t>
            </a:r>
            <a:endParaRPr b="0" lang="en-US" sz="3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89" name="CustomShape 2"/>
          <p:cNvSpPr/>
          <p:nvPr/>
        </p:nvSpPr>
        <p:spPr>
          <a:xfrm>
            <a:off x="10881360" y="6100200"/>
            <a:ext cx="1136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2018</a:t>
            </a:r>
            <a:endParaRPr b="0" lang="pl-PL" sz="1800" spc="-1" strike="noStrike">
              <a:latin typeface="Arial"/>
            </a:endParaRPr>
          </a:p>
        </p:txBody>
      </p:sp>
      <p:graphicFrame>
        <p:nvGraphicFramePr>
          <p:cNvPr id="290" name="Wykres 7"/>
          <p:cNvGraphicFramePr/>
          <p:nvPr/>
        </p:nvGraphicFramePr>
        <p:xfrm>
          <a:off x="1688760" y="2352960"/>
          <a:ext cx="7125840" cy="355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TextShape 1"/>
          <p:cNvSpPr txBox="1"/>
          <p:nvPr/>
        </p:nvSpPr>
        <p:spPr>
          <a:xfrm>
            <a:off x="563040" y="552600"/>
            <a:ext cx="8596440" cy="121896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 w="12600">
            <a:solidFill>
              <a:srgbClr val="5fcbef"/>
            </a:solidFill>
            <a:round/>
          </a:ln>
        </p:spPr>
        <p:txBody>
          <a:bodyPr>
            <a:normAutofit fontScale="78000"/>
          </a:bodyPr>
          <a:p>
            <a:pPr algn="ctr">
              <a:lnSpc>
                <a:spcPct val="100000"/>
              </a:lnSpc>
            </a:pPr>
            <a:r>
              <a:rPr b="1" lang="en-US" sz="4400" spc="-1" strike="noStrike">
                <a:solidFill>
                  <a:srgbClr val="000000"/>
                </a:solidFill>
                <a:latin typeface="Cambria"/>
              </a:rPr>
              <a:t>PŁYTY JUMBO – REMONT DROGI –RYBNO ULICA KWIATOWA </a:t>
            </a:r>
            <a:endParaRPr b="0" lang="en-US" sz="44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27" name="CustomShape 2"/>
          <p:cNvSpPr/>
          <p:nvPr/>
        </p:nvSpPr>
        <p:spPr>
          <a:xfrm>
            <a:off x="590400" y="5880960"/>
            <a:ext cx="6470280" cy="45612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pl-PL" sz="2400" spc="-1" strike="noStrike">
                <a:solidFill>
                  <a:srgbClr val="000000"/>
                </a:solidFill>
                <a:latin typeface="Trebuchet MS"/>
              </a:rPr>
              <a:t>Wartość inwestycji: 27.891,78 zł </a:t>
            </a:r>
            <a:endParaRPr b="0" lang="pl-PL" sz="2400" spc="-1" strike="noStrike">
              <a:latin typeface="Arial"/>
            </a:endParaRPr>
          </a:p>
        </p:txBody>
      </p:sp>
      <p:sp>
        <p:nvSpPr>
          <p:cNvPr id="228" name="CustomShape 3"/>
          <p:cNvSpPr/>
          <p:nvPr/>
        </p:nvSpPr>
        <p:spPr>
          <a:xfrm>
            <a:off x="685800" y="1968480"/>
            <a:ext cx="5505120" cy="1919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pl-PL" sz="2400" spc="-1" strike="noStrike">
                <a:solidFill>
                  <a:srgbClr val="000000"/>
                </a:solidFill>
                <a:latin typeface="Trebuchet MS"/>
              </a:rPr>
              <a:t>Na potrzeby sołectwa zakupione zostały betonowe płyty JUMBO STANDARD o wym. 100 x 75 x 12 szt. 120, a następnie ułożone na drodze gminnej – w kierunku boiska.</a:t>
            </a:r>
            <a:endParaRPr b="0" lang="pl-PL" sz="2400" spc="-1" strike="noStrike">
              <a:latin typeface="Arial"/>
            </a:endParaRPr>
          </a:p>
        </p:txBody>
      </p:sp>
      <p:sp>
        <p:nvSpPr>
          <p:cNvPr id="229" name="CustomShape 4"/>
          <p:cNvSpPr/>
          <p:nvPr/>
        </p:nvSpPr>
        <p:spPr>
          <a:xfrm>
            <a:off x="10881360" y="6100200"/>
            <a:ext cx="1136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2015</a:t>
            </a:r>
            <a:endParaRPr b="0" lang="pl-PL" sz="1800" spc="-1" strike="noStrike">
              <a:latin typeface="Arial"/>
            </a:endParaRPr>
          </a:p>
        </p:txBody>
      </p:sp>
      <p:pic>
        <p:nvPicPr>
          <p:cNvPr id="230" name="Picture 2" descr="C:\Users\wybory\Desktop\Zdjęcia\rybnko 2018 3 (1).jpg"/>
          <p:cNvPicPr/>
          <p:nvPr/>
        </p:nvPicPr>
        <p:blipFill>
          <a:blip r:embed="rId1"/>
          <a:stretch/>
        </p:blipFill>
        <p:spPr>
          <a:xfrm>
            <a:off x="6648480" y="1992960"/>
            <a:ext cx="4686120" cy="3514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TextShape 1"/>
          <p:cNvSpPr txBox="1"/>
          <p:nvPr/>
        </p:nvSpPr>
        <p:spPr>
          <a:xfrm>
            <a:off x="875880" y="469080"/>
            <a:ext cx="9063720" cy="81756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 w="12600">
            <a:solidFill>
              <a:srgbClr val="5fcbef"/>
            </a:solidFill>
            <a:round/>
          </a:ln>
        </p:spPr>
        <p:txBody>
          <a:bodyPr>
            <a:normAutofit/>
          </a:bodyPr>
          <a:p>
            <a:pPr algn="ctr">
              <a:lnSpc>
                <a:spcPct val="100000"/>
              </a:lnSpc>
            </a:pPr>
            <a:r>
              <a:rPr b="1" lang="en-US" sz="4400" spc="-1" strike="noStrike">
                <a:solidFill>
                  <a:srgbClr val="000000"/>
                </a:solidFill>
                <a:latin typeface="Cambria"/>
              </a:rPr>
              <a:t>Zakup samochodu do OSP Rybno</a:t>
            </a:r>
            <a:endParaRPr b="0" lang="en-US" sz="44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32" name="CustomShape 2"/>
          <p:cNvSpPr/>
          <p:nvPr/>
        </p:nvSpPr>
        <p:spPr>
          <a:xfrm>
            <a:off x="875880" y="4983480"/>
            <a:ext cx="4900320" cy="45612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pl-PL" sz="2400" spc="-1" strike="noStrike">
                <a:solidFill>
                  <a:srgbClr val="000000"/>
                </a:solidFill>
                <a:latin typeface="Trebuchet MS"/>
              </a:rPr>
              <a:t>Wartość inwestycji: 133.000,00 zł </a:t>
            </a:r>
            <a:endParaRPr b="0" lang="pl-PL" sz="2400" spc="-1" strike="noStrike">
              <a:latin typeface="Arial"/>
            </a:endParaRPr>
          </a:p>
        </p:txBody>
      </p:sp>
      <p:sp>
        <p:nvSpPr>
          <p:cNvPr id="233" name="CustomShape 3"/>
          <p:cNvSpPr/>
          <p:nvPr/>
        </p:nvSpPr>
        <p:spPr>
          <a:xfrm>
            <a:off x="662400" y="2300400"/>
            <a:ext cx="5220000" cy="700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pl-PL" sz="2000" spc="-1" strike="noStrike">
                <a:solidFill>
                  <a:srgbClr val="000000"/>
                </a:solidFill>
                <a:latin typeface="Trebuchet MS"/>
              </a:rPr>
              <a:t>Zakup używanego samochodu średniego ratownictwa gaśniczego do OSP Rybno.</a:t>
            </a:r>
            <a:endParaRPr b="0" lang="pl-PL" sz="2000" spc="-1" strike="noStrike">
              <a:latin typeface="Arial"/>
            </a:endParaRPr>
          </a:p>
        </p:txBody>
      </p:sp>
      <p:sp>
        <p:nvSpPr>
          <p:cNvPr id="234" name="CustomShape 4"/>
          <p:cNvSpPr/>
          <p:nvPr/>
        </p:nvSpPr>
        <p:spPr>
          <a:xfrm>
            <a:off x="10881360" y="6100200"/>
            <a:ext cx="1136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2016</a:t>
            </a:r>
            <a:endParaRPr b="0" lang="pl-PL" sz="1800" spc="-1" strike="noStrike">
              <a:latin typeface="Arial"/>
            </a:endParaRPr>
          </a:p>
        </p:txBody>
      </p:sp>
      <p:pic>
        <p:nvPicPr>
          <p:cNvPr id="235" name="Obraz 3" descr=""/>
          <p:cNvPicPr/>
          <p:nvPr/>
        </p:nvPicPr>
        <p:blipFill>
          <a:blip r:embed="rId1"/>
          <a:stretch/>
        </p:blipFill>
        <p:spPr>
          <a:xfrm>
            <a:off x="6309360" y="2016000"/>
            <a:ext cx="4571640" cy="3428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TextShape 1"/>
          <p:cNvSpPr txBox="1"/>
          <p:nvPr/>
        </p:nvSpPr>
        <p:spPr>
          <a:xfrm>
            <a:off x="875880" y="469080"/>
            <a:ext cx="9063720" cy="154656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 w="12600">
            <a:solidFill>
              <a:srgbClr val="5fcbef"/>
            </a:solidFill>
            <a:round/>
          </a:ln>
        </p:spPr>
        <p:txBody>
          <a:bodyPr>
            <a:normAutofit fontScale="63000"/>
          </a:bodyPr>
          <a:p>
            <a:pPr algn="ctr">
              <a:lnSpc>
                <a:spcPct val="100000"/>
              </a:lnSpc>
            </a:pPr>
            <a:r>
              <a:rPr b="1" lang="en-US" sz="4400" spc="-1" strike="noStrike">
                <a:solidFill>
                  <a:srgbClr val="000000"/>
                </a:solidFill>
                <a:latin typeface="Cambria"/>
              </a:rPr>
              <a:t>REMONT INSTALACJI ELEKTRYCZNEJ W BUDYNKU REMIZY OSP RYBNO</a:t>
            </a:r>
            <a:endParaRPr b="0" lang="en-US" sz="44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37" name="CustomShape 2"/>
          <p:cNvSpPr/>
          <p:nvPr/>
        </p:nvSpPr>
        <p:spPr>
          <a:xfrm>
            <a:off x="6548760" y="5638680"/>
            <a:ext cx="4900320" cy="45612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pl-PL" sz="2400" spc="-1" strike="noStrike">
                <a:solidFill>
                  <a:srgbClr val="000000"/>
                </a:solidFill>
                <a:latin typeface="Trebuchet MS"/>
              </a:rPr>
              <a:t>Wartość inwestycji: 3.085,69 zł </a:t>
            </a:r>
            <a:endParaRPr b="0" lang="pl-PL" sz="2400" spc="-1" strike="noStrike">
              <a:latin typeface="Arial"/>
            </a:endParaRPr>
          </a:p>
        </p:txBody>
      </p:sp>
      <p:sp>
        <p:nvSpPr>
          <p:cNvPr id="238" name="CustomShape 3"/>
          <p:cNvSpPr/>
          <p:nvPr/>
        </p:nvSpPr>
        <p:spPr>
          <a:xfrm>
            <a:off x="10881360" y="6100200"/>
            <a:ext cx="1136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2016</a:t>
            </a:r>
            <a:endParaRPr b="0" lang="pl-PL" sz="1800" spc="-1" strike="noStrike">
              <a:latin typeface="Arial"/>
            </a:endParaRPr>
          </a:p>
        </p:txBody>
      </p:sp>
      <p:pic>
        <p:nvPicPr>
          <p:cNvPr id="239" name="Obraz 5" descr=""/>
          <p:cNvPicPr/>
          <p:nvPr/>
        </p:nvPicPr>
        <p:blipFill>
          <a:blip r:embed="rId1"/>
          <a:stretch/>
        </p:blipFill>
        <p:spPr>
          <a:xfrm>
            <a:off x="875880" y="2224080"/>
            <a:ext cx="5414400" cy="4060800"/>
          </a:xfrm>
          <a:prstGeom prst="rect">
            <a:avLst/>
          </a:prstGeom>
          <a:ln>
            <a:noFill/>
          </a:ln>
        </p:spPr>
      </p:pic>
      <p:sp>
        <p:nvSpPr>
          <p:cNvPr id="240" name="CustomShape 4"/>
          <p:cNvSpPr/>
          <p:nvPr/>
        </p:nvSpPr>
        <p:spPr>
          <a:xfrm>
            <a:off x="6548760" y="2406600"/>
            <a:ext cx="4332240" cy="1431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pl-PL" sz="2200" spc="-1" strike="noStrike">
                <a:solidFill>
                  <a:srgbClr val="000000"/>
                </a:solidFill>
                <a:latin typeface="Trebuchet MS"/>
              </a:rPr>
              <a:t>W 2016 r. wykonany został remont i dobudowa instalacji elektrycznej w budynku remizy OSP w Rybno</a:t>
            </a:r>
            <a:endParaRPr b="0" lang="pl-PL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TextShape 1"/>
          <p:cNvSpPr txBox="1"/>
          <p:nvPr/>
        </p:nvSpPr>
        <p:spPr>
          <a:xfrm>
            <a:off x="1001160" y="685800"/>
            <a:ext cx="8596440" cy="132048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 w="12600">
            <a:solidFill>
              <a:srgbClr val="5fcbef"/>
            </a:solidFill>
            <a:round/>
          </a:ln>
        </p:spPr>
        <p:txBody>
          <a:bodyPr>
            <a:normAutofit fontScale="49000"/>
          </a:bodyPr>
          <a:p>
            <a:pPr algn="ctr">
              <a:lnSpc>
                <a:spcPct val="100000"/>
              </a:lnSpc>
            </a:pPr>
            <a:r>
              <a:rPr b="1" lang="en-US" sz="4400" spc="-1" strike="noStrike">
                <a:solidFill>
                  <a:srgbClr val="000000"/>
                </a:solidFill>
                <a:latin typeface="Trebuchet MS"/>
              </a:rPr>
              <a:t>DOKUMENTACJA NA BUDOWĘ POMOSTU NA JEZIORZE PIŁAKNO</a:t>
            </a:r>
            <a:endParaRPr b="0" lang="en-US" sz="44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42" name="CustomShape 2"/>
          <p:cNvSpPr/>
          <p:nvPr/>
        </p:nvSpPr>
        <p:spPr>
          <a:xfrm>
            <a:off x="1344960" y="5082840"/>
            <a:ext cx="5213160" cy="82188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pl-PL" sz="2400" spc="-1" strike="noStrike">
                <a:solidFill>
                  <a:srgbClr val="000000"/>
                </a:solidFill>
                <a:latin typeface="Trebuchet MS"/>
              </a:rPr>
              <a:t>Wartość prac projektowych: 8.000,00  zł </a:t>
            </a:r>
            <a:endParaRPr b="0" lang="pl-PL" sz="2400" spc="-1" strike="noStrike">
              <a:latin typeface="Arial"/>
            </a:endParaRPr>
          </a:p>
        </p:txBody>
      </p:sp>
      <p:sp>
        <p:nvSpPr>
          <p:cNvPr id="243" name="CustomShape 3"/>
          <p:cNvSpPr/>
          <p:nvPr/>
        </p:nvSpPr>
        <p:spPr>
          <a:xfrm>
            <a:off x="673560" y="2547360"/>
            <a:ext cx="6095520" cy="1310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2000" spc="-1" strike="noStrike">
                <a:solidFill>
                  <a:srgbClr val="000000"/>
                </a:solidFill>
                <a:latin typeface="Trebuchet MS"/>
              </a:rPr>
              <a:t>Na przełomie 2016 i 2017 r. Gmina Sorkwity zleciła opracowanie dokumentacji na budowę pomostu na jeziorze Piłakno. Pomost został zaprojektowany w miejscu istniejącego starego pomostu.</a:t>
            </a:r>
            <a:endParaRPr b="0" lang="pl-PL" sz="2000" spc="-1" strike="noStrike">
              <a:latin typeface="Arial"/>
            </a:endParaRPr>
          </a:p>
        </p:txBody>
      </p:sp>
      <p:sp>
        <p:nvSpPr>
          <p:cNvPr id="244" name="CustomShape 4"/>
          <p:cNvSpPr/>
          <p:nvPr/>
        </p:nvSpPr>
        <p:spPr>
          <a:xfrm>
            <a:off x="10972800" y="6114960"/>
            <a:ext cx="8377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2016</a:t>
            </a:r>
            <a:endParaRPr b="0" lang="pl-PL" sz="1800" spc="-1" strike="noStrike">
              <a:latin typeface="Arial"/>
            </a:endParaRPr>
          </a:p>
        </p:txBody>
      </p:sp>
      <p:pic>
        <p:nvPicPr>
          <p:cNvPr id="245" name="Obraz 3" descr=""/>
          <p:cNvPicPr/>
          <p:nvPr/>
        </p:nvPicPr>
        <p:blipFill>
          <a:blip r:embed="rId1"/>
          <a:stretch/>
        </p:blipFill>
        <p:spPr>
          <a:xfrm>
            <a:off x="7311960" y="2685960"/>
            <a:ext cx="4571640" cy="3428640"/>
          </a:xfrm>
          <a:prstGeom prst="rect">
            <a:avLst/>
          </a:prstGeom>
          <a:ln>
            <a:noFill/>
          </a:ln>
        </p:spPr>
      </p:pic>
      <p:sp>
        <p:nvSpPr>
          <p:cNvPr id="246" name="CustomShape 5"/>
          <p:cNvSpPr/>
          <p:nvPr/>
        </p:nvSpPr>
        <p:spPr>
          <a:xfrm>
            <a:off x="7404840" y="2256840"/>
            <a:ext cx="35676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Stan obecny – stary pomost </a:t>
            </a:r>
            <a:endParaRPr b="0" lang="pl-PL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TextShape 1"/>
          <p:cNvSpPr txBox="1"/>
          <p:nvPr/>
        </p:nvSpPr>
        <p:spPr>
          <a:xfrm>
            <a:off x="848880" y="524160"/>
            <a:ext cx="9325800" cy="132048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 w="12600">
            <a:solidFill>
              <a:srgbClr val="5fcbef"/>
            </a:solidFill>
            <a:round/>
          </a:ln>
        </p:spPr>
        <p:txBody>
          <a:bodyPr>
            <a:normAutofit fontScale="49000"/>
          </a:bodyPr>
          <a:p>
            <a:pPr algn="ctr">
              <a:lnSpc>
                <a:spcPct val="100000"/>
              </a:lnSpc>
            </a:pPr>
            <a:r>
              <a:rPr b="1" lang="en-US" sz="4400" spc="-1" strike="noStrike">
                <a:solidFill>
                  <a:srgbClr val="000000"/>
                </a:solidFill>
                <a:latin typeface="Cambria"/>
              </a:rPr>
              <a:t>Zagospodarowanie terenu plaży </a:t>
            </a:r>
            <a:br/>
            <a:r>
              <a:rPr b="1" lang="en-US" sz="4400" spc="-1" strike="noStrike">
                <a:solidFill>
                  <a:srgbClr val="000000"/>
                </a:solidFill>
                <a:latin typeface="Cambria"/>
              </a:rPr>
              <a:t>w miejscowości Rybno, gm. Sorkwity</a:t>
            </a:r>
            <a:endParaRPr b="0" lang="en-US" sz="44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48" name="CustomShape 2"/>
          <p:cNvSpPr/>
          <p:nvPr/>
        </p:nvSpPr>
        <p:spPr>
          <a:xfrm>
            <a:off x="780120" y="5535360"/>
            <a:ext cx="5989320" cy="82188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pl-PL" sz="2400" spc="-1" strike="noStrike">
                <a:solidFill>
                  <a:srgbClr val="000000"/>
                </a:solidFill>
                <a:latin typeface="Trebuchet MS"/>
              </a:rPr>
              <a:t>Wartość kosztorysowa budowy pomostu: 119 048,74 zł </a:t>
            </a:r>
            <a:endParaRPr b="0" lang="pl-PL" sz="2400" spc="-1" strike="noStrike">
              <a:latin typeface="Arial"/>
            </a:endParaRPr>
          </a:p>
        </p:txBody>
      </p:sp>
      <p:sp>
        <p:nvSpPr>
          <p:cNvPr id="249" name="CustomShape 3"/>
          <p:cNvSpPr/>
          <p:nvPr/>
        </p:nvSpPr>
        <p:spPr>
          <a:xfrm>
            <a:off x="673560" y="2441520"/>
            <a:ext cx="6095520" cy="2834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pl-PL" sz="2000" spc="-1" strike="noStrike">
                <a:solidFill>
                  <a:srgbClr val="000000"/>
                </a:solidFill>
                <a:latin typeface="Trebuchet MS"/>
              </a:rPr>
              <a:t>Na budowę powyższego pomostu Gmina Sorkwity w 2018 r. wystąpiła z wnioskiem o przyznanie pomocy finansowej na operację w ramach PROW na lata 2014-2020 do Urzędu Marszałkowskiego Województwa Warmińsko –Mazurskiego w Olsztynie. Niestety operacja „Zagospodarowanie terenu plaży w miejscowości Rybno, gm. Sorkwity” nie uzyskała wystarczającej liczby punktów, aby otrzymać wsparcie. </a:t>
            </a:r>
            <a:endParaRPr b="0" lang="pl-PL" sz="2000" spc="-1" strike="noStrike">
              <a:latin typeface="Arial"/>
            </a:endParaRPr>
          </a:p>
        </p:txBody>
      </p:sp>
      <p:sp>
        <p:nvSpPr>
          <p:cNvPr id="250" name="CustomShape 4"/>
          <p:cNvSpPr/>
          <p:nvPr/>
        </p:nvSpPr>
        <p:spPr>
          <a:xfrm>
            <a:off x="10972800" y="6114960"/>
            <a:ext cx="8377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2016</a:t>
            </a:r>
            <a:endParaRPr b="0" lang="pl-PL" sz="1800" spc="-1" strike="noStrike">
              <a:latin typeface="Arial"/>
            </a:endParaRPr>
          </a:p>
        </p:txBody>
      </p:sp>
      <p:pic>
        <p:nvPicPr>
          <p:cNvPr id="251" name="Obraz 3" descr=""/>
          <p:cNvPicPr/>
          <p:nvPr/>
        </p:nvPicPr>
        <p:blipFill>
          <a:blip r:embed="rId1"/>
          <a:stretch/>
        </p:blipFill>
        <p:spPr>
          <a:xfrm>
            <a:off x="7238880" y="2626200"/>
            <a:ext cx="4571640" cy="3428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TextShape 1"/>
          <p:cNvSpPr txBox="1"/>
          <p:nvPr/>
        </p:nvSpPr>
        <p:spPr>
          <a:xfrm>
            <a:off x="1048680" y="608400"/>
            <a:ext cx="9812520" cy="114264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 w="12600">
            <a:solidFill>
              <a:srgbClr val="5fcbef"/>
            </a:solidFill>
            <a:round/>
          </a:ln>
        </p:spPr>
        <p:txBody>
          <a:bodyPr>
            <a:normAutofit fontScale="61000"/>
          </a:bodyPr>
          <a:p>
            <a:pPr algn="ctr">
              <a:lnSpc>
                <a:spcPct val="100000"/>
              </a:lnSpc>
            </a:pPr>
            <a:r>
              <a:rPr b="1" lang="en-US" sz="3600" spc="-1" strike="noStrike">
                <a:solidFill>
                  <a:srgbClr val="000000"/>
                </a:solidFill>
                <a:latin typeface="Cambria"/>
              </a:rPr>
              <a:t>REMONT UL. KWIATOWEJ </a:t>
            </a:r>
            <a:br/>
            <a:r>
              <a:rPr b="1" lang="en-US" sz="3600" spc="-1" strike="noStrike">
                <a:solidFill>
                  <a:srgbClr val="000000"/>
                </a:solidFill>
                <a:latin typeface="Cambria"/>
              </a:rPr>
              <a:t>W MIEJSCOWOŚCI RYBNO </a:t>
            </a:r>
            <a:br/>
            <a:endParaRPr b="0" lang="en-US" sz="3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53" name="TextShape 2"/>
          <p:cNvSpPr txBox="1"/>
          <p:nvPr/>
        </p:nvSpPr>
        <p:spPr>
          <a:xfrm>
            <a:off x="1027440" y="2230560"/>
            <a:ext cx="5715720" cy="39520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just">
              <a:lnSpc>
                <a:spcPct val="100000"/>
              </a:lnSpc>
              <a:spcBef>
                <a:spcPts val="1001"/>
              </a:spcBef>
            </a:pPr>
            <a:r>
              <a:rPr b="0" lang="en-US" sz="1800" spc="-1" strike="noStrike">
                <a:solidFill>
                  <a:srgbClr val="000000"/>
                </a:solidFill>
                <a:latin typeface="Trebuchet M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Trebuchet MS"/>
              </a:rPr>
              <a:t>W 2017 r. kontynuowane były prace związane z remontem drogi  ulicy Kwiatowej w miejscowości Rybno w kierunku boiska. Remont polegał  na wykonaniu nawierzchni drogi gruntowej z płyt drogowych betonowych typu JOMBA.  Zakupiono 130 płyt drogowych Jombo 100x75x12,5. 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54" name="CustomShape 3"/>
          <p:cNvSpPr/>
          <p:nvPr/>
        </p:nvSpPr>
        <p:spPr>
          <a:xfrm>
            <a:off x="1275840" y="5700960"/>
            <a:ext cx="4900320" cy="45612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pl-PL" sz="2400" spc="-1" strike="noStrike">
                <a:solidFill>
                  <a:srgbClr val="000000"/>
                </a:solidFill>
                <a:latin typeface="Trebuchet MS"/>
              </a:rPr>
              <a:t>Wartość inwestycji: 8.000,00 zł </a:t>
            </a:r>
            <a:endParaRPr b="0" lang="pl-PL" sz="2400" spc="-1" strike="noStrike">
              <a:latin typeface="Arial"/>
            </a:endParaRPr>
          </a:p>
        </p:txBody>
      </p:sp>
      <p:sp>
        <p:nvSpPr>
          <p:cNvPr id="255" name="CustomShape 4"/>
          <p:cNvSpPr/>
          <p:nvPr/>
        </p:nvSpPr>
        <p:spPr>
          <a:xfrm>
            <a:off x="10881360" y="6100200"/>
            <a:ext cx="1136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2017</a:t>
            </a:r>
            <a:endParaRPr b="0" lang="pl-PL" sz="1800" spc="-1" strike="noStrike">
              <a:latin typeface="Arial"/>
            </a:endParaRPr>
          </a:p>
        </p:txBody>
      </p:sp>
      <p:pic>
        <p:nvPicPr>
          <p:cNvPr id="256" name="Picture 2" descr="C:\Users\wybory\Desktop\Zdjęcia\rybnko 2018 3 (1).jpg"/>
          <p:cNvPicPr/>
          <p:nvPr/>
        </p:nvPicPr>
        <p:blipFill>
          <a:blip r:embed="rId1"/>
          <a:stretch/>
        </p:blipFill>
        <p:spPr>
          <a:xfrm>
            <a:off x="6991920" y="2186280"/>
            <a:ext cx="4686120" cy="3514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TextShape 1"/>
          <p:cNvSpPr txBox="1"/>
          <p:nvPr/>
        </p:nvSpPr>
        <p:spPr>
          <a:xfrm>
            <a:off x="766080" y="332640"/>
            <a:ext cx="10131480" cy="114264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 w="12600">
            <a:solidFill>
              <a:srgbClr val="5fcbef"/>
            </a:solidFill>
            <a:round/>
          </a:ln>
        </p:spPr>
        <p:txBody>
          <a:bodyPr>
            <a:noAutofit/>
          </a:bodyPr>
          <a:p>
            <a:pPr algn="ctr">
              <a:lnSpc>
                <a:spcPct val="100000"/>
              </a:lnSpc>
            </a:pPr>
            <a:r>
              <a:rPr b="1" lang="en-US" sz="3600" spc="-1" strike="noStrike">
                <a:solidFill>
                  <a:srgbClr val="000000"/>
                </a:solidFill>
                <a:latin typeface="Cambria"/>
              </a:rPr>
              <a:t>Zakup gruntu na powiększenie cmentarza</a:t>
            </a:r>
            <a:endParaRPr b="0" lang="en-US" sz="3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58" name="TextShape 2"/>
          <p:cNvSpPr txBox="1"/>
          <p:nvPr/>
        </p:nvSpPr>
        <p:spPr>
          <a:xfrm>
            <a:off x="781200" y="2104920"/>
            <a:ext cx="5428800" cy="15714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just">
              <a:lnSpc>
                <a:spcPct val="100000"/>
              </a:lnSpc>
              <a:spcBef>
                <a:spcPts val="1001"/>
              </a:spcBef>
            </a:pPr>
            <a:r>
              <a:rPr b="0" lang="en-US" sz="2400" spc="-1" strike="noStrike">
                <a:solidFill>
                  <a:srgbClr val="000000"/>
                </a:solidFill>
                <a:latin typeface="Trebuchet MS"/>
              </a:rPr>
              <a:t>W 2017 r. zakupiony został grunt na poszerzenie cmentarza komunalnego w Rybnie - działka nr ew. 124/3 obręb Rybno o powierzchni 300 m2.</a:t>
            </a:r>
            <a:endParaRPr b="0" lang="en-US" sz="24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59" name="CustomShape 3"/>
          <p:cNvSpPr/>
          <p:nvPr/>
        </p:nvSpPr>
        <p:spPr>
          <a:xfrm>
            <a:off x="10881360" y="6100200"/>
            <a:ext cx="1136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2017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260" name="CustomShape 4"/>
          <p:cNvSpPr/>
          <p:nvPr/>
        </p:nvSpPr>
        <p:spPr>
          <a:xfrm>
            <a:off x="1009080" y="5681880"/>
            <a:ext cx="4900320" cy="45612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pl-PL" sz="2400" spc="-1" strike="noStrike">
                <a:solidFill>
                  <a:srgbClr val="000000"/>
                </a:solidFill>
                <a:latin typeface="Trebuchet MS"/>
              </a:rPr>
              <a:t>Wartość inwestycji: 5.900,00 zł </a:t>
            </a:r>
            <a:endParaRPr b="0" lang="pl-PL" sz="2400" spc="-1" strike="noStrike">
              <a:latin typeface="Arial"/>
            </a:endParaRPr>
          </a:p>
        </p:txBody>
      </p:sp>
      <p:pic>
        <p:nvPicPr>
          <p:cNvPr id="261" name="Picture 2" descr="F:\Zdjęcia\20180828_124529.jpg"/>
          <p:cNvPicPr/>
          <p:nvPr/>
        </p:nvPicPr>
        <p:blipFill>
          <a:blip r:embed="rId1"/>
          <a:stretch/>
        </p:blipFill>
        <p:spPr>
          <a:xfrm>
            <a:off x="6839640" y="2438280"/>
            <a:ext cx="4605480" cy="2986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CustomShape 1"/>
          <p:cNvSpPr/>
          <p:nvPr/>
        </p:nvSpPr>
        <p:spPr>
          <a:xfrm>
            <a:off x="549360" y="556920"/>
            <a:ext cx="11092680" cy="147060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anchor="ctr">
            <a:noAutofit/>
          </a:bodyPr>
          <a:p>
            <a:pPr algn="ctr">
              <a:lnSpc>
                <a:spcPct val="90000"/>
              </a:lnSpc>
            </a:pPr>
            <a:r>
              <a:rPr b="1" lang="pl-PL" sz="3200" spc="-1" strike="noStrike" cap="all">
                <a:solidFill>
                  <a:srgbClr val="000000"/>
                </a:solidFill>
                <a:latin typeface="Cambria"/>
              </a:rPr>
              <a:t>Remont i modernizacja biblioteki wiejskiej </a:t>
            </a:r>
            <a:endParaRPr b="0" lang="pl-PL" sz="32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b="1" lang="pl-PL" sz="3200" spc="-1" strike="noStrike" cap="all">
                <a:solidFill>
                  <a:srgbClr val="000000"/>
                </a:solidFill>
                <a:latin typeface="Cambria"/>
              </a:rPr>
              <a:t>w miejscowości Rybno </a:t>
            </a:r>
            <a:endParaRPr b="0" lang="pl-PL" sz="32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b="1" lang="pl-PL" sz="3200" spc="-1" strike="noStrike" cap="all">
                <a:solidFill>
                  <a:srgbClr val="000000"/>
                </a:solidFill>
                <a:latin typeface="Cambria"/>
              </a:rPr>
              <a:t>z utworzeniem Izby Regionalnej</a:t>
            </a:r>
            <a:endParaRPr b="0" lang="pl-PL" sz="3200" spc="-1" strike="noStrike">
              <a:latin typeface="Arial"/>
            </a:endParaRPr>
          </a:p>
        </p:txBody>
      </p:sp>
      <p:sp>
        <p:nvSpPr>
          <p:cNvPr id="263" name="CustomShape 2"/>
          <p:cNvSpPr/>
          <p:nvPr/>
        </p:nvSpPr>
        <p:spPr>
          <a:xfrm>
            <a:off x="720360" y="2217240"/>
            <a:ext cx="5781960" cy="393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Za pośrednictwem Lokalnej Grupy Działania „Mazurskie Morze” w Orzyszu otrzymano dofinansowanie na realizację inwestycji pn. </a:t>
            </a:r>
            <a:r>
              <a:rPr b="1" lang="pl-PL" sz="1800" spc="-1" strike="noStrike">
                <a:solidFill>
                  <a:srgbClr val="000000"/>
                </a:solidFill>
                <a:latin typeface="Trebuchet MS"/>
              </a:rPr>
              <a:t>„Remont i modernizacja biblioteki wiejskiej w miejscowości Rybno z utworzeniem Izby Regionalnej” </a:t>
            </a: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w</a:t>
            </a:r>
            <a:r>
              <a:rPr b="1" lang="pl-PL" sz="1800" spc="-1" strike="noStrike">
                <a:solidFill>
                  <a:srgbClr val="000000"/>
                </a:solidFill>
                <a:latin typeface="Trebuchet MS"/>
              </a:rPr>
              <a:t> </a:t>
            </a: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ramach poddziałania 19.2 „Wsparcie na wdrażanie operacji w ramach strategii rozwoju lokalnego kierowanego przez społeczność” w ramach działania „Wsparcie dla rozwoju lokalnego w ramach inicjatywy LEADER” objętego PROW na lata 2014-2020. </a:t>
            </a:r>
            <a:endParaRPr b="0" lang="pl-PL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Wysokość otrzymanego dofinasowania – 111 377,00 zł.  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264" name="CustomShape 3"/>
          <p:cNvSpPr/>
          <p:nvPr/>
        </p:nvSpPr>
        <p:spPr>
          <a:xfrm>
            <a:off x="3611160" y="6108840"/>
            <a:ext cx="4900320" cy="45612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pl-PL" sz="2400" spc="-1" strike="noStrike">
                <a:solidFill>
                  <a:srgbClr val="000000"/>
                </a:solidFill>
                <a:latin typeface="Trebuchet MS"/>
              </a:rPr>
              <a:t>Wartość inwestycji: 111.377,00 zł </a:t>
            </a:r>
            <a:endParaRPr b="0" lang="pl-PL" sz="2400" spc="-1" strike="noStrike">
              <a:latin typeface="Arial"/>
            </a:endParaRPr>
          </a:p>
        </p:txBody>
      </p:sp>
      <p:sp>
        <p:nvSpPr>
          <p:cNvPr id="265" name="CustomShape 4"/>
          <p:cNvSpPr/>
          <p:nvPr/>
        </p:nvSpPr>
        <p:spPr>
          <a:xfrm>
            <a:off x="10881360" y="6100200"/>
            <a:ext cx="1136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2017</a:t>
            </a:r>
            <a:endParaRPr b="0" lang="pl-PL" sz="1800" spc="-1" strike="noStrike">
              <a:latin typeface="Arial"/>
            </a:endParaRPr>
          </a:p>
        </p:txBody>
      </p:sp>
      <p:pic>
        <p:nvPicPr>
          <p:cNvPr id="266" name="Obraz 11" descr=""/>
          <p:cNvPicPr/>
          <p:nvPr/>
        </p:nvPicPr>
        <p:blipFill>
          <a:blip r:embed="rId1"/>
          <a:stretch/>
        </p:blipFill>
        <p:spPr>
          <a:xfrm>
            <a:off x="6898680" y="2589840"/>
            <a:ext cx="4743720" cy="29476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1542</TotalTime>
  <Application>LibreOffice/6.3.0.4$Windows_x86 LibreOffice_project/057fc023c990d676a43019934386b85b21a9ee99</Application>
  <Words>1964</Words>
  <Paragraphs>255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2018-08-27T14:06:13Z</dcterms:created>
  <dc:creator>Teresa</dc:creator>
  <dc:description/>
  <dc:language>pl-PL</dc:language>
  <cp:lastModifiedBy/>
  <cp:lastPrinted>2018-09-19T12:56:13Z</cp:lastPrinted>
  <dcterms:modified xsi:type="dcterms:W3CDTF">2020-05-11T11:32:38Z</dcterms:modified>
  <cp:revision>168</cp:revision>
  <dc:subject/>
  <dc:title>Inwestycje zrealizowane przez Gminę Sorkwity  w 2018 r.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1</vt:i4>
  </property>
  <property fmtid="{D5CDD505-2E9C-101B-9397-08002B2CF9AE}" pid="8" name="PresentationFormat">
    <vt:lpwstr>Panoramiczny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51</vt:i4>
  </property>
</Properties>
</file>