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5.png" ContentType="image/png"/>
  <Override PartName="/ppt/media/image4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
</Relationships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ENERGII ELEKTRYCZNEJ DLA MSC. KOZAREK WIELKI</c:v>
                </c:pt>
              </c:strCache>
            </c:strRef>
          </c:tx>
          <c:spPr>
            <a:solidFill>
              <a:srgbClr val="5fcbef"/>
            </a:solidFill>
            <a:ln>
              <a:noFill/>
            </a:ln>
          </c:spPr>
          <c:invertIfNegative val="0"/>
          <c:dLbls>
            <c:numFmt formatCode="General" sourceLinked="1"/>
            <c:txPr>
              <a:bodyPr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50.48</c:v>
                </c:pt>
                <c:pt idx="1">
                  <c:v>10.11</c:v>
                </c:pt>
              </c:numCache>
            </c:numRef>
          </c:val>
        </c:ser>
        <c:ser>
          <c:idx val="1"/>
          <c:order val="1"/>
          <c:spPr>
            <a:solidFill>
              <a:srgbClr val="2e83c3"/>
            </a:solidFill>
            <a:ln>
              <a:noFill/>
            </a:ln>
          </c:spPr>
          <c:invertIfNegative val="0"/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</c:ser>
        <c:gapWidth val="95"/>
        <c:overlap val="100"/>
        <c:axId val="21685943"/>
        <c:axId val="26962781"/>
      </c:barChart>
      <c:catAx>
        <c:axId val="21685943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26962781"/>
        <c:crosses val="autoZero"/>
        <c:auto val="1"/>
        <c:lblAlgn val="ctr"/>
        <c:lblOffset val="100"/>
      </c:catAx>
      <c:valAx>
        <c:axId val="26962781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21685943"/>
      </c:valAx>
      <c:spPr>
        <a:solidFill>
          <a:srgbClr val="ffffff"/>
        </a:solidFill>
        <a:ln>
          <a:noFill/>
        </a:ln>
      </c:spPr>
    </c:plotArea>
    <c:legend>
      <c:legendPos val="t"/>
      <c:overlay val="0"/>
      <c:spPr>
        <a:noFill/>
        <a:ln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Trebuchet M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600" spc="-1" strike="noStrike">
                <a:solidFill>
                  <a:srgbClr val="000000"/>
                </a:solidFill>
                <a:latin typeface="Trebuchet MS"/>
              </a:defRPr>
            </a:pPr>
            <a:r>
              <a:rPr b="1" sz="1600" spc="-1" strike="noStrike">
                <a:solidFill>
                  <a:srgbClr val="000000"/>
                </a:solidFill>
                <a:latin typeface="Trebuchet MS"/>
              </a:rPr>
              <a:t>OSZCZĘDNOŚCI KOSZTÓW ZUŻYCIA ENERGI ELEKTRYCZNEJ W ZWIĄZKU 
Z MODERNIZACJĄ OŚWIETLENIA ULICZNEGO </a:t>
            </a:r>
          </a:p>
        </c:rich>
      </c:tx>
      <c:layout>
        <c:manualLayout>
          <c:xMode val="edge"/>
          <c:yMode val="edge"/>
          <c:x val="0.143420161339984"/>
          <c:y val="0.00683760683760684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21103516226369"/>
          <c:y val="0.32991452991453"/>
          <c:w val="0.902826528727138"/>
          <c:h val="0.562583095916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 ELEKTRYCZNEJ W MSC. NIBORK </c:v>
                </c:pt>
              </c:strCache>
            </c:strRef>
          </c:tx>
          <c:spPr>
            <a:solidFill>
              <a:srgbClr val="5fcbef"/>
            </a:solidFill>
            <a:ln>
              <a:noFill/>
            </a:ln>
          </c:spPr>
          <c:invertIfNegative val="0"/>
          <c:dLbls>
            <c:numFmt formatCode="General" sourceLinked="1"/>
            <c:txPr>
              <a:bodyPr/>
              <a:lstStyle/>
              <a:p>
                <a:pPr>
                  <a:defRPr b="0" sz="900" spc="-1" strike="noStrike">
                    <a:solidFill>
                      <a:srgbClr val="404040"/>
                    </a:solidFill>
                    <a:latin typeface="Trebuchet M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49.77</c:v>
                </c:pt>
                <c:pt idx="1">
                  <c:v>18.09</c:v>
                </c:pt>
              </c:numCache>
            </c:numRef>
          </c:val>
        </c:ser>
        <c:gapWidth val="267"/>
        <c:overlap val="-43"/>
        <c:axId val="11878071"/>
        <c:axId val="53886712"/>
      </c:barChart>
      <c:catAx>
        <c:axId val="11878071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[$-415]D/MM/YYYY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Trebuchet MS"/>
              </a:defRPr>
            </a:pPr>
          </a:p>
        </c:txPr>
        <c:crossAx val="53886712"/>
        <c:crosses val="autoZero"/>
        <c:auto val="1"/>
        <c:lblAlgn val="ctr"/>
        <c:lblOffset val="100"/>
      </c:catAx>
      <c:valAx>
        <c:axId val="53886712"/>
        <c:scaling>
          <c:orientation val="minMax"/>
          <c:max val="10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600">
            <a:noFill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Trebuchet MS"/>
              </a:defRPr>
            </a:pPr>
          </a:p>
        </c:txPr>
        <c:crossAx val="11878071"/>
        <c:crosses val="autoZero"/>
        <c:majorUnit val="20"/>
      </c:valAx>
      <c:spPr>
        <a:pattFill prst="ltDnDiag">
          <a:fgClr>
            <a:srgbClr val="d9d9d9"/>
          </a:fgClr>
          <a:bgClr>
            <a:srgbClr val="ffffff"/>
          </a:bgClr>
        </a:pattFill>
        <a:ln>
          <a:noFill/>
        </a:ln>
      </c:spPr>
    </c:plotArea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44FD0AF-ECB5-4BE1-BB90-286AEF676998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8782875-636A-443B-8557-B795F33DBDC4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417BB2F-7C36-44B5-B674-9019D1DF585E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EB5155E-3E3F-4318-89D4-411E5D445341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C1C73B1-878E-4C9B-BE47-4057E5B58C84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2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3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1DCE044-7E29-45AC-8239-EA5D4B64EF4F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7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81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2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E5F8017-2E06-4758-9F4D-21C0461E18A7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779A57A-AA10-4637-A5A0-FC9D08F96C30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chart" Target="../charts/chart6.xml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7.xm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2122920" y="1733400"/>
            <a:ext cx="7115760" cy="16693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Nibork 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24" name="Obraz 2" descr=""/>
          <p:cNvPicPr/>
          <p:nvPr/>
        </p:nvPicPr>
        <p:blipFill>
          <a:blip r:embed="rId1"/>
          <a:stretch/>
        </p:blipFill>
        <p:spPr>
          <a:xfrm>
            <a:off x="4838760" y="666720"/>
            <a:ext cx="1580760" cy="1733400"/>
          </a:xfrm>
          <a:prstGeom prst="rect">
            <a:avLst/>
          </a:prstGeom>
          <a:ln>
            <a:noFill/>
          </a:ln>
        </p:spPr>
      </p:pic>
      <p:pic>
        <p:nvPicPr>
          <p:cNvPr id="225" name="Symbol zastępczy zawartości 5" descr=""/>
          <p:cNvPicPr/>
          <p:nvPr/>
        </p:nvPicPr>
        <p:blipFill>
          <a:blip r:embed="rId2"/>
          <a:stretch/>
        </p:blipFill>
        <p:spPr>
          <a:xfrm>
            <a:off x="3406680" y="3598560"/>
            <a:ext cx="4548960" cy="219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704880" y="707760"/>
            <a:ext cx="5079600" cy="100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50000"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ambria"/>
              </a:rPr>
              <a:t>TABLICA OGŁOSZENIOWA  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Cambria"/>
              </a:rPr>
              <a:t>- KOZAREK WIELKI</a:t>
            </a:r>
            <a:endParaRPr b="0" lang="en-US" sz="32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844560" y="5896800"/>
            <a:ext cx="49399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1.500,00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635040" y="1851480"/>
            <a:ext cx="521928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Fundusz sołecki w 2015 r. Sołectwo Nibrk przeznaczyło na zakup wolnostojącej tablicy ogłoszeniowej do miejscowości Kozarek 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Wielki</a:t>
            </a: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6089760" y="707760"/>
            <a:ext cx="5079600" cy="7628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3600" spc="-1" strike="noStrike" cap="all">
                <a:solidFill>
                  <a:srgbClr val="000000"/>
                </a:solidFill>
                <a:latin typeface="Cambria"/>
              </a:rPr>
              <a:t>Zakup ławostołów 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>
            <a:off x="6066000" y="1940760"/>
            <a:ext cx="49208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Zakupione zostały 7 kompletów: składających się z stołu składanego i dwóch  ławek składanych  bez oparć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>
            <a:off x="6432480" y="5995080"/>
            <a:ext cx="47368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2.275,00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32" name="Picture 10" descr="Znalezione obrazy dla zapytania zestaw piwny"/>
          <p:cNvPicPr/>
          <p:nvPr/>
        </p:nvPicPr>
        <p:blipFill>
          <a:blip r:embed="rId1"/>
          <a:stretch/>
        </p:blipFill>
        <p:spPr>
          <a:xfrm>
            <a:off x="7251480" y="3426480"/>
            <a:ext cx="2705400" cy="2028960"/>
          </a:xfrm>
          <a:prstGeom prst="rect">
            <a:avLst/>
          </a:prstGeom>
          <a:ln>
            <a:noFill/>
          </a:ln>
        </p:spPr>
      </p:pic>
      <p:sp>
        <p:nvSpPr>
          <p:cNvPr id="233" name="CustomShape 7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4" name="Picture 2" descr="C:\Users\wybory\Desktop\Zdjęcia\20180828_133458.jpg"/>
          <p:cNvPicPr/>
          <p:nvPr/>
        </p:nvPicPr>
        <p:blipFill>
          <a:blip r:embed="rId2"/>
          <a:stretch/>
        </p:blipFill>
        <p:spPr>
          <a:xfrm>
            <a:off x="2234880" y="2984040"/>
            <a:ext cx="2112840" cy="2733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mbria"/>
              </a:rPr>
              <a:t>PLAC ZABAW </a:t>
            </a:r>
            <a:br/>
            <a:r>
              <a:rPr b="1" lang="en-US" sz="4000" spc="-1" strike="noStrike">
                <a:solidFill>
                  <a:srgbClr val="000000"/>
                </a:solidFill>
                <a:latin typeface="Cambria"/>
              </a:rPr>
              <a:t>W KOZARKU WIELKIM</a:t>
            </a:r>
            <a:endParaRPr b="0" lang="en-US" sz="40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524160" y="2122560"/>
            <a:ext cx="740016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Gmina Sorkwity otrzymała dofinansowanie na urządzenie placu zabaw w Kozarku Wielkim w ramach konkursu „Małe Granty Sołeckie Marszałka Województwa Warmińsko – Mazurskiego w 2017 roku”. Spośród 92 samorządów aplikujących o przyznanie dofinansowania Gmina Sorkwity znalazła się w gronie 19 gmin, które otrzymały dotację.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W Kozarku Wielkim powstał plac zabaw wyposażony w urządzenie zabawowe, w którego skład wchodzi huśtawka, drabinka do wspinania i zjeżdżalnia. Ponadto na terenie placu zabaw zostaną posadzone ozdobne krzewy.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1869120" y="5394600"/>
            <a:ext cx="5178960" cy="3646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1800" spc="-1" strike="noStrike">
                <a:solidFill>
                  <a:srgbClr val="000000"/>
                </a:solidFill>
                <a:latin typeface="Trebuchet MS"/>
              </a:rPr>
              <a:t>7.770,39 </a:t>
            </a: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9" name="Picture 2" descr=""/>
          <p:cNvPicPr/>
          <p:nvPr/>
        </p:nvPicPr>
        <p:blipFill>
          <a:blip r:embed="rId1"/>
          <a:stretch/>
        </p:blipFill>
        <p:spPr>
          <a:xfrm>
            <a:off x="8199360" y="2394360"/>
            <a:ext cx="3553560" cy="26650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mbria"/>
              </a:rPr>
              <a:t>PLAC ZABAW </a:t>
            </a:r>
            <a:br/>
            <a:r>
              <a:rPr b="1" lang="en-US" sz="4000" spc="-1" strike="noStrike">
                <a:solidFill>
                  <a:srgbClr val="000000"/>
                </a:solidFill>
                <a:latin typeface="Cambria"/>
              </a:rPr>
              <a:t>W KOZARKU WIELKIM</a:t>
            </a:r>
            <a:endParaRPr b="0" lang="en-US" sz="40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42" name="Picture 2" descr="F:\Małe GRanty - dotacja\Dokumentacja fotograficzna\Stan po realizacji inwestycji\20171130_081917.jpg"/>
          <p:cNvPicPr/>
          <p:nvPr/>
        </p:nvPicPr>
        <p:blipFill>
          <a:blip r:embed="rId1"/>
          <a:stretch/>
        </p:blipFill>
        <p:spPr>
          <a:xfrm>
            <a:off x="937440" y="2144520"/>
            <a:ext cx="4986000" cy="3219480"/>
          </a:xfrm>
          <a:prstGeom prst="rect">
            <a:avLst/>
          </a:prstGeom>
          <a:ln>
            <a:noFill/>
          </a:ln>
        </p:spPr>
      </p:pic>
      <p:pic>
        <p:nvPicPr>
          <p:cNvPr id="243" name="Picture 3" descr="F:\Małe GRanty - dotacja\Dokumentacja fotograficzna\Stan po realizacji inwestycji\20171130_082105.jpg"/>
          <p:cNvPicPr/>
          <p:nvPr/>
        </p:nvPicPr>
        <p:blipFill>
          <a:blip r:embed="rId2"/>
          <a:stretch/>
        </p:blipFill>
        <p:spPr>
          <a:xfrm>
            <a:off x="6267960" y="2144520"/>
            <a:ext cx="4742280" cy="3206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Sołectwie – NIBORK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887400" y="2122560"/>
            <a:ext cx="703692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Miejscowość Nibork – nowe oprawy: 9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Miejscowość Kozarek Wielki  – nowe oprawy: 5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Miejscowość Kozarek Mały – nowe oprawy: 1 sztuka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1869120" y="5394600"/>
            <a:ext cx="5178960" cy="3646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1800" spc="-1" strike="noStrike">
                <a:solidFill>
                  <a:srgbClr val="000000"/>
                </a:solidFill>
                <a:latin typeface="Trebuchet MS"/>
              </a:rPr>
              <a:t>520 063,54 </a:t>
            </a: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47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248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1372320" y="64620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KOZAREK WIELKI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51" name="Wykres 8"/>
          <p:cNvGraphicFramePr/>
          <p:nvPr/>
        </p:nvGraphicFramePr>
        <p:xfrm>
          <a:off x="2468880" y="2350080"/>
          <a:ext cx="5419080" cy="32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1555200" y="59724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NIBORK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54" name="Wykres 4"/>
          <p:cNvGraphicFramePr/>
          <p:nvPr/>
        </p:nvGraphicFramePr>
        <p:xfrm>
          <a:off x="2688480" y="2203920"/>
          <a:ext cx="5845680" cy="379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1382</TotalTime>
  <Application>LibreOffice/6.3.0.4$Windows_x86 LibreOffice_project/057fc023c990d676a43019934386b85b21a9ee99</Application>
  <Words>1501</Words>
  <Paragraphs>210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2018-09-17T09:39:14Z</cp:lastPrinted>
  <dcterms:modified xsi:type="dcterms:W3CDTF">2020-05-11T11:28:05Z</dcterms:modified>
  <cp:revision>163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34</vt:i4>
  </property>
</Properties>
</file>