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851" r:id="rId2"/>
    <p:sldId id="852" r:id="rId3"/>
    <p:sldId id="853" r:id="rId4"/>
    <p:sldId id="854" r:id="rId5"/>
    <p:sldId id="855" r:id="rId6"/>
    <p:sldId id="856" r:id="rId7"/>
    <p:sldId id="857" r:id="rId8"/>
    <p:sldId id="858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 autoAdjust="0"/>
  </p:normalViewPr>
  <p:slideViewPr>
    <p:cSldViewPr snapToGrid="0">
      <p:cViewPr varScale="1">
        <p:scale>
          <a:sx n="57" d="100"/>
          <a:sy n="57" d="100"/>
        </p:scale>
        <p:origin x="-108" y="-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6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zentacja\POR&#211;WNANIE%20ZU&#379;YCIA%20KOSZT&#211;W%20ENERG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zentacja\POR&#211;WNANIE%20ZU&#379;YCIA%20KOSZT&#211;W%20ENERG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Arkusz1!$A$2</c:f>
              <c:strCache>
                <c:ptCount val="1"/>
                <c:pt idx="0">
                  <c:v>OSZCZĘDNOŚCI KOSZTÓW ZUŻYCIA ENERGII ELEKTRYCZNEJ DLA MSC. STAMA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29.29</c:v>
                </c:pt>
                <c:pt idx="1">
                  <c:v>11.99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4A-4269-AB1F-846E23C1187A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4A-4269-AB1F-846E23C1187A}"/>
            </c:ext>
          </c:extLst>
        </c:ser>
        <c:dLbls>
          <c:showVal val="1"/>
        </c:dLbls>
        <c:gapWidth val="95"/>
        <c:overlap val="100"/>
        <c:axId val="115826048"/>
        <c:axId val="115852416"/>
      </c:barChart>
      <c:catAx>
        <c:axId val="11582604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500"/>
            </a:pPr>
            <a:endParaRPr lang="pl-PL"/>
          </a:p>
        </c:txPr>
        <c:crossAx val="115852416"/>
        <c:crosses val="autoZero"/>
        <c:auto val="1"/>
        <c:lblAlgn val="ctr"/>
        <c:lblOffset val="100"/>
      </c:catAx>
      <c:valAx>
        <c:axId val="115852416"/>
        <c:scaling>
          <c:orientation val="minMax"/>
        </c:scaling>
        <c:delete val="1"/>
        <c:axPos val="l"/>
        <c:numFmt formatCode="General" sourceLinked="1"/>
        <c:tickLblPos val="none"/>
        <c:crossAx val="11582604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Arkusz1!$A$2</c:f>
              <c:strCache>
                <c:ptCount val="1"/>
                <c:pt idx="0">
                  <c:v>OSZCZĘDNOŚCI KOSZTÓW ZUŻYCIA ENERGII ELEKTRYCZNEJ DLA MSC. MŁYNIK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28.34</c:v>
                </c:pt>
                <c:pt idx="1">
                  <c:v>7.98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DF-4D09-B546-D2D3E65EA7C7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DF-4D09-B546-D2D3E65EA7C7}"/>
            </c:ext>
          </c:extLst>
        </c:ser>
        <c:dLbls>
          <c:showVal val="1"/>
        </c:dLbls>
        <c:gapWidth val="95"/>
        <c:overlap val="100"/>
        <c:axId val="116869760"/>
        <c:axId val="116879744"/>
      </c:barChart>
      <c:catAx>
        <c:axId val="1168697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pl-PL"/>
          </a:p>
        </c:txPr>
        <c:crossAx val="116879744"/>
        <c:crosses val="autoZero"/>
        <c:auto val="1"/>
        <c:lblAlgn val="ctr"/>
        <c:lblOffset val="100"/>
      </c:catAx>
      <c:valAx>
        <c:axId val="116879744"/>
        <c:scaling>
          <c:orientation val="minMax"/>
        </c:scaling>
        <c:delete val="1"/>
        <c:axPos val="l"/>
        <c:numFmt formatCode="General" sourceLinked="1"/>
        <c:tickLblPos val="none"/>
        <c:crossAx val="11686976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9E6A-489C-4459-AF9A-53F1985B47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7E060E0-73E0-4451-A4B6-3DF6722E7CE2}">
      <dgm:prSet/>
      <dgm:spPr/>
      <dgm:t>
        <a:bodyPr/>
        <a:lstStyle/>
        <a:p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NOWA TABLICA OGŁOSZENIOWA </a:t>
          </a:r>
        </a:p>
      </dgm:t>
    </dgm:pt>
    <dgm:pt modelId="{DD25CD3B-8777-4B38-95F0-20445897C439}" type="parTrans" cxnId="{337550A0-1BB9-48C6-A61D-AF438CAE8BDF}">
      <dgm:prSet/>
      <dgm:spPr/>
      <dgm:t>
        <a:bodyPr/>
        <a:lstStyle/>
        <a:p>
          <a:endParaRPr lang="pl-PL"/>
        </a:p>
      </dgm:t>
    </dgm:pt>
    <dgm:pt modelId="{AA5CB23D-CA45-4EB8-9F0A-A4E4CA2BA36D}" type="sibTrans" cxnId="{337550A0-1BB9-48C6-A61D-AF438CAE8BDF}">
      <dgm:prSet/>
      <dgm:spPr/>
      <dgm:t>
        <a:bodyPr/>
        <a:lstStyle/>
        <a:p>
          <a:endParaRPr lang="pl-PL"/>
        </a:p>
      </dgm:t>
    </dgm:pt>
    <dgm:pt modelId="{1C2C639C-350A-408E-9BC1-51BB82514B88}" type="pres">
      <dgm:prSet presAssocID="{5BAC9E6A-489C-4459-AF9A-53F1985B47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C865685-905E-42F0-A7C1-BB9E4A5A1C93}" type="pres">
      <dgm:prSet presAssocID="{B7E060E0-73E0-4451-A4B6-3DF6722E7C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37550A0-1BB9-48C6-A61D-AF438CAE8BDF}" srcId="{5BAC9E6A-489C-4459-AF9A-53F1985B47D1}" destId="{B7E060E0-73E0-4451-A4B6-3DF6722E7CE2}" srcOrd="0" destOrd="0" parTransId="{DD25CD3B-8777-4B38-95F0-20445897C439}" sibTransId="{AA5CB23D-CA45-4EB8-9F0A-A4E4CA2BA36D}"/>
    <dgm:cxn modelId="{4C1EF94D-3309-4B71-9DF0-203677E24102}" type="presOf" srcId="{B7E060E0-73E0-4451-A4B6-3DF6722E7CE2}" destId="{2C865685-905E-42F0-A7C1-BB9E4A5A1C93}" srcOrd="0" destOrd="0" presId="urn:microsoft.com/office/officeart/2005/8/layout/vList2"/>
    <dgm:cxn modelId="{B334B3B7-2C1E-4C99-8E6C-8AB7C7A8F7CB}" type="presOf" srcId="{5BAC9E6A-489C-4459-AF9A-53F1985B47D1}" destId="{1C2C639C-350A-408E-9BC1-51BB82514B88}" srcOrd="0" destOrd="0" presId="urn:microsoft.com/office/officeart/2005/8/layout/vList2"/>
    <dgm:cxn modelId="{7B5E0F2C-87A2-4175-922D-36F0CED0BB7B}" type="presParOf" srcId="{1C2C639C-350A-408E-9BC1-51BB82514B88}" destId="{2C865685-905E-42F0-A7C1-BB9E4A5A1C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9E6A-489C-4459-AF9A-53F1985B47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7E060E0-73E0-4451-A4B6-3DF6722E7CE2}">
      <dgm:prSet/>
      <dgm:spPr/>
      <dgm:t>
        <a:bodyPr/>
        <a:lstStyle/>
        <a:p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NOWE OGRODZENIE MŁYNIK</a:t>
          </a:r>
        </a:p>
      </dgm:t>
    </dgm:pt>
    <dgm:pt modelId="{DD25CD3B-8777-4B38-95F0-20445897C439}" type="parTrans" cxnId="{337550A0-1BB9-48C6-A61D-AF438CAE8BDF}">
      <dgm:prSet/>
      <dgm:spPr/>
      <dgm:t>
        <a:bodyPr/>
        <a:lstStyle/>
        <a:p>
          <a:endParaRPr lang="pl-PL"/>
        </a:p>
      </dgm:t>
    </dgm:pt>
    <dgm:pt modelId="{AA5CB23D-CA45-4EB8-9F0A-A4E4CA2BA36D}" type="sibTrans" cxnId="{337550A0-1BB9-48C6-A61D-AF438CAE8BDF}">
      <dgm:prSet/>
      <dgm:spPr/>
      <dgm:t>
        <a:bodyPr/>
        <a:lstStyle/>
        <a:p>
          <a:endParaRPr lang="pl-PL"/>
        </a:p>
      </dgm:t>
    </dgm:pt>
    <dgm:pt modelId="{1C2C639C-350A-408E-9BC1-51BB82514B88}" type="pres">
      <dgm:prSet presAssocID="{5BAC9E6A-489C-4459-AF9A-53F1985B47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C865685-905E-42F0-A7C1-BB9E4A5A1C93}" type="pres">
      <dgm:prSet presAssocID="{B7E060E0-73E0-4451-A4B6-3DF6722E7C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5818ED-DE0F-47CB-BD47-839E8E31BCA3}" type="presOf" srcId="{5BAC9E6A-489C-4459-AF9A-53F1985B47D1}" destId="{1C2C639C-350A-408E-9BC1-51BB82514B88}" srcOrd="0" destOrd="0" presId="urn:microsoft.com/office/officeart/2005/8/layout/vList2"/>
    <dgm:cxn modelId="{8AAFB82D-8D65-4405-92FA-93C2CE4FBFA7}" type="presOf" srcId="{B7E060E0-73E0-4451-A4B6-3DF6722E7CE2}" destId="{2C865685-905E-42F0-A7C1-BB9E4A5A1C93}" srcOrd="0" destOrd="0" presId="urn:microsoft.com/office/officeart/2005/8/layout/vList2"/>
    <dgm:cxn modelId="{337550A0-1BB9-48C6-A61D-AF438CAE8BDF}" srcId="{5BAC9E6A-489C-4459-AF9A-53F1985B47D1}" destId="{B7E060E0-73E0-4451-A4B6-3DF6722E7CE2}" srcOrd="0" destOrd="0" parTransId="{DD25CD3B-8777-4B38-95F0-20445897C439}" sibTransId="{AA5CB23D-CA45-4EB8-9F0A-A4E4CA2BA36D}"/>
    <dgm:cxn modelId="{B5CBFC19-C19B-4BCE-B8FE-708587172977}" type="presParOf" srcId="{1C2C639C-350A-408E-9BC1-51BB82514B88}" destId="{2C865685-905E-42F0-A7C1-BB9E4A5A1C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865685-905E-42F0-A7C1-BB9E4A5A1C93}">
      <dsp:nvSpPr>
        <dsp:cNvPr id="0" name=""/>
        <dsp:cNvSpPr/>
      </dsp:nvSpPr>
      <dsp:spPr>
        <a:xfrm>
          <a:off x="0" y="145599"/>
          <a:ext cx="8596668" cy="102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NOWA TABLICA OGŁOSZENIOWA </a:t>
          </a:r>
        </a:p>
      </dsp:txBody>
      <dsp:txXfrm>
        <a:off x="0" y="145599"/>
        <a:ext cx="8596668" cy="1029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865685-905E-42F0-A7C1-BB9E4A5A1C93}">
      <dsp:nvSpPr>
        <dsp:cNvPr id="0" name=""/>
        <dsp:cNvSpPr/>
      </dsp:nvSpPr>
      <dsp:spPr>
        <a:xfrm>
          <a:off x="0" y="87100"/>
          <a:ext cx="8596668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NOWE OGRODZENIE MŁYNIK</a:t>
          </a:r>
        </a:p>
      </dsp:txBody>
      <dsp:txXfrm>
        <a:off x="0" y="87100"/>
        <a:ext cx="8596668" cy="1146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C637-0CD4-4B5A-A848-E2F809EB3BE2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D60A-B5E2-4E40-B69C-0D786A5B87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A4ACDA-B6FF-409B-A9F8-B31E35F6F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950" y="1710499"/>
            <a:ext cx="7766936" cy="16463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Sołectwo Stama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1CE351-29B5-4C3C-84DB-22CA72C2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87" y="427441"/>
            <a:ext cx="1920863" cy="2106209"/>
          </a:xfrm>
          <a:prstGeom prst="rect">
            <a:avLst/>
          </a:prstGeom>
        </p:spPr>
      </p:pic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2407E535-A27E-44AA-B6A5-080D6E57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839" y="3816708"/>
            <a:ext cx="4549158" cy="2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04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4" y="4572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BUDOWA POMOSTU </a:t>
            </a:r>
            <a:b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</a:br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- MŁYNIK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596901" y="3632200"/>
            <a:ext cx="6108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Wartość inwestycji: 44.635,00 zł</a:t>
            </a:r>
          </a:p>
          <a:p>
            <a:r>
              <a:rPr lang="pl-PL" sz="2400" b="1" dirty="0"/>
              <a:t> </a:t>
            </a:r>
          </a:p>
          <a:p>
            <a:pPr algn="just"/>
            <a:r>
              <a:rPr lang="pl-PL" dirty="0"/>
              <a:t>w tym środki UE w ramach działania 413 „Wdrażanie lokalnych strategii rozwoju” w zakresie operacji odpowiadających warunkom przyznania pomocy w ramach działania „Odnowa i rozwój wsi” objętego PROW na lata 2007-2013 w wysokości</a:t>
            </a:r>
            <a:r>
              <a:rPr lang="pl-PL" b="1" dirty="0"/>
              <a:t> 29.360,00 </a:t>
            </a:r>
            <a:r>
              <a:rPr lang="pl-PL" dirty="0"/>
              <a:t>zł  środki własne </a:t>
            </a:r>
            <a:r>
              <a:rPr lang="pl-PL" b="1" dirty="0"/>
              <a:t>15.275,00</a:t>
            </a:r>
            <a:r>
              <a:rPr lang="pl-PL" dirty="0"/>
              <a:t>zł</a:t>
            </a: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596901" y="1951672"/>
            <a:ext cx="6413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Budowa pomostu w miejscowości Młyniku </a:t>
            </a:r>
          </a:p>
          <a:p>
            <a:pPr algn="just"/>
            <a:r>
              <a:rPr lang="pl-PL" sz="2000" dirty="0"/>
              <a:t>Pomost ma kształt litery „I”, długość 25 m, szerokość 2,5 m. Pomost oparty jest na 26 </a:t>
            </a:r>
            <a:r>
              <a:rPr lang="pl-PL" sz="2000" dirty="0" err="1"/>
              <a:t>szt</a:t>
            </a:r>
            <a:r>
              <a:rPr lang="pl-PL" sz="2000" dirty="0"/>
              <a:t> palach i posiada powierzchnię pokładu 55,0 m2. Zlokalizowany jest na wysokości działki oznaczonej nr 92 obręb Stama.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4D0A689-6FCE-4D23-877D-10F884B9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347" y="1334021"/>
            <a:ext cx="2849671" cy="21372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BF688BA-8460-4EDD-86DF-5E4CEE88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348" y="3632200"/>
            <a:ext cx="2954655" cy="221599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295117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67" y="683433"/>
            <a:ext cx="5596283" cy="11519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TABLICA OGŁOSZEŃ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- MŁYNIK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6550852" y="5736064"/>
            <a:ext cx="486009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Wartość inwestycji: 2.311,10 zł </a:t>
            </a:r>
          </a:p>
          <a:p>
            <a:endParaRPr lang="pl-PL" sz="2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499717" y="2025898"/>
            <a:ext cx="510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Wykonanie oraz montaż drewnianej tablicy ogłoszeniowej dla sołectwa Stama                 w miejscowości Młynik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6FF3F45-A50D-4193-A452-774EA1D3B848}"/>
              </a:ext>
            </a:extLst>
          </p:cNvPr>
          <p:cNvSpPr txBox="1"/>
          <p:nvPr/>
        </p:nvSpPr>
        <p:spPr>
          <a:xfrm>
            <a:off x="6234831" y="2072595"/>
            <a:ext cx="510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Zagospodarowanie plaży wiejskiej – usługi koparki, nawiezienie piachu i zakup </a:t>
            </a:r>
            <a:r>
              <a:rPr lang="pl-PL" sz="2000" dirty="0" err="1"/>
              <a:t>agrowłókniny</a:t>
            </a:r>
            <a:endParaRPr lang="pl-PL" sz="2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CCC7114-EFD3-454E-8CCC-EBFA3C18D90C}"/>
              </a:ext>
            </a:extLst>
          </p:cNvPr>
          <p:cNvSpPr txBox="1"/>
          <p:nvPr/>
        </p:nvSpPr>
        <p:spPr>
          <a:xfrm>
            <a:off x="654053" y="5721351"/>
            <a:ext cx="513714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Wartość inwestycji: 1.000,00 zł </a:t>
            </a:r>
          </a:p>
          <a:p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3DD69927-FBCD-4C16-A5CB-2405B1169718}"/>
              </a:ext>
            </a:extLst>
          </p:cNvPr>
          <p:cNvSpPr txBox="1">
            <a:spLocks/>
          </p:cNvSpPr>
          <p:nvPr/>
        </p:nvSpPr>
        <p:spPr>
          <a:xfrm>
            <a:off x="6172200" y="630564"/>
            <a:ext cx="5619750" cy="1151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Zagospodarowanie plaży - Młynik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5D2145E-460C-4444-8C5D-712FFDAD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3345514"/>
            <a:ext cx="2949880" cy="221241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pic>
        <p:nvPicPr>
          <p:cNvPr id="34818" name="Picture 2" descr="C:\Users\wybory\Desktop\Zdjęcia\Młynik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1250" y="3211976"/>
            <a:ext cx="4095149" cy="210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027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17" y="759633"/>
            <a:ext cx="5596283" cy="115196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ŁAWOSTOŁÓW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6948817" y="5046623"/>
            <a:ext cx="453833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Wartość inwestycji: 944,00 zł </a:t>
            </a:r>
          </a:p>
          <a:p>
            <a:endParaRPr lang="pl-PL" sz="2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899767" y="2093034"/>
            <a:ext cx="4796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Zakupiono 5 kompletów: składających się z stołu składanego i dwóch  ławek składanych  bez oparć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0B2443E5-BF82-4934-BDF2-2A13519445C6}"/>
              </a:ext>
            </a:extLst>
          </p:cNvPr>
          <p:cNvSpPr txBox="1">
            <a:spLocks/>
          </p:cNvSpPr>
          <p:nvPr/>
        </p:nvSpPr>
        <p:spPr>
          <a:xfrm>
            <a:off x="6362700" y="729511"/>
            <a:ext cx="4866961" cy="1151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namiotu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6FF3F45-A50D-4193-A452-774EA1D3B848}"/>
              </a:ext>
            </a:extLst>
          </p:cNvPr>
          <p:cNvSpPr txBox="1"/>
          <p:nvPr/>
        </p:nvSpPr>
        <p:spPr>
          <a:xfrm>
            <a:off x="6496053" y="2052017"/>
            <a:ext cx="51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Zakup namiotu o wymiarach 4,5 m x 3 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CCC7114-EFD3-454E-8CCC-EBFA3C18D90C}"/>
              </a:ext>
            </a:extLst>
          </p:cNvPr>
          <p:cNvSpPr txBox="1"/>
          <p:nvPr/>
        </p:nvSpPr>
        <p:spPr>
          <a:xfrm>
            <a:off x="977903" y="5016501"/>
            <a:ext cx="515619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Wartość inwestycji: 1.750,00  zł </a:t>
            </a:r>
          </a:p>
          <a:p>
            <a:pPr algn="ctr"/>
            <a:endParaRPr lang="pl-PL" sz="2400" b="1" dirty="0"/>
          </a:p>
        </p:txBody>
      </p:sp>
      <p:pic>
        <p:nvPicPr>
          <p:cNvPr id="10" name="Picture 10" descr="Znalezione obrazy dla zapytania zestaw piwny">
            <a:extLst>
              <a:ext uri="{FF2B5EF4-FFF2-40B4-BE49-F238E27FC236}">
                <a16:creationId xmlns:a16="http://schemas.microsoft.com/office/drawing/2014/main" xmlns="" id="{D3767AA0-E8DA-4229-B503-9900E786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5781" y="3301926"/>
            <a:ext cx="1946057" cy="145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homegarden.com.pl/i/prod/namiot-handlowy-300-x-600-cm-zielony-home-garden-4634.jpg">
            <a:extLst>
              <a:ext uri="{FF2B5EF4-FFF2-40B4-BE49-F238E27FC236}">
                <a16:creationId xmlns:a16="http://schemas.microsoft.com/office/drawing/2014/main" xmlns="" id="{B4B6FD84-F871-4EF4-A397-2A490C624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941" y="3009323"/>
            <a:ext cx="2725484" cy="18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3563391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3082A78-DDE6-4361-B756-661DF42A9D2E}"/>
              </a:ext>
            </a:extLst>
          </p:cNvPr>
          <p:cNvGraphicFramePr/>
          <p:nvPr/>
        </p:nvGraphicFramePr>
        <p:xfrm>
          <a:off x="677334" y="6096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068E69D-ACAD-4826-9791-5DB2E8CD5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930730" cy="16676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</a:rPr>
              <a:t>W miejscowości Stama zamontowana została nowa drewniana tablica ogłoszeniowa. </a:t>
            </a:r>
          </a:p>
        </p:txBody>
      </p:sp>
      <p:grpSp>
        <p:nvGrpSpPr>
          <p:cNvPr id="2" name="Grupa 6">
            <a:extLst>
              <a:ext uri="{FF2B5EF4-FFF2-40B4-BE49-F238E27FC236}">
                <a16:creationId xmlns:a16="http://schemas.microsoft.com/office/drawing/2014/main" xmlns="" id="{461CACB7-EEEC-4FC6-9804-D38068AA134D}"/>
              </a:ext>
            </a:extLst>
          </p:cNvPr>
          <p:cNvGrpSpPr/>
          <p:nvPr/>
        </p:nvGrpSpPr>
        <p:grpSpPr>
          <a:xfrm>
            <a:off x="677334" y="5615700"/>
            <a:ext cx="6396566" cy="632700"/>
            <a:chOff x="0" y="9166"/>
            <a:chExt cx="5179219" cy="351000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xmlns="" id="{EB791BAF-1518-4C31-925B-BD91195401C7}"/>
                </a:ext>
              </a:extLst>
            </p:cNvPr>
            <p:cNvSpPr/>
            <p:nvPr/>
          </p:nvSpPr>
          <p:spPr>
            <a:xfrm>
              <a:off x="0" y="9166"/>
              <a:ext cx="5179219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: zaokrąglone rogi 4">
              <a:extLst>
                <a:ext uri="{FF2B5EF4-FFF2-40B4-BE49-F238E27FC236}">
                  <a16:creationId xmlns:a16="http://schemas.microsoft.com/office/drawing/2014/main" xmlns="" id="{C738E7C8-74DB-4A1D-BD8F-1CF63CFFC45A}"/>
                </a:ext>
              </a:extLst>
            </p:cNvPr>
            <p:cNvSpPr txBox="1"/>
            <p:nvPr/>
          </p:nvSpPr>
          <p:spPr>
            <a:xfrm>
              <a:off x="17134" y="26300"/>
              <a:ext cx="5144951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400" b="1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>
                  <a:solidFill>
                    <a:schemeClr val="tx1"/>
                  </a:solidFill>
                </a:rPr>
                <a:t>W</a:t>
              </a:r>
              <a:r>
                <a:rPr lang="pl-PL" sz="2400" b="1" kern="1200" dirty="0">
                  <a:solidFill>
                    <a:schemeClr val="tx1"/>
                  </a:solidFill>
                </a:rPr>
                <a:t>artość inwestycji: 1.800,00</a:t>
              </a:r>
              <a:r>
                <a:rPr lang="pl-PL" sz="2400" b="1" dirty="0">
                  <a:solidFill>
                    <a:schemeClr val="tx1"/>
                  </a:solidFill>
                </a:rPr>
                <a:t> </a:t>
              </a:r>
              <a:r>
                <a:rPr lang="pl-PL" sz="2400" b="1" kern="1200" dirty="0">
                  <a:solidFill>
                    <a:schemeClr val="tx1"/>
                  </a:solidFill>
                </a:rPr>
                <a:t>zł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pic>
        <p:nvPicPr>
          <p:cNvPr id="51202" name="Picture 2" descr="C:\Users\wybory\Desktop\Zdjęcia\20180828_13345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3676" y="1901148"/>
            <a:ext cx="3439668" cy="4449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09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3082A78-DDE6-4361-B756-661DF42A9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27021660"/>
              </p:ext>
            </p:extLst>
          </p:nvPr>
        </p:nvGraphicFramePr>
        <p:xfrm>
          <a:off x="677334" y="6096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068E69D-ACAD-4826-9791-5DB2E8CD5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024966" cy="105251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dirty="0"/>
              <a:t>W ramach zagospodarowania terenów zielonych w miejscowości Młynik wykonane zostało nowe ogrodzenie miejsca spotkań mieszkańców. </a:t>
            </a:r>
          </a:p>
        </p:txBody>
      </p:sp>
      <p:grpSp>
        <p:nvGrpSpPr>
          <p:cNvPr id="2" name="Grupa 6">
            <a:extLst>
              <a:ext uri="{FF2B5EF4-FFF2-40B4-BE49-F238E27FC236}">
                <a16:creationId xmlns:a16="http://schemas.microsoft.com/office/drawing/2014/main" xmlns="" id="{461CACB7-EEEC-4FC6-9804-D38068AA134D}"/>
              </a:ext>
            </a:extLst>
          </p:cNvPr>
          <p:cNvGrpSpPr/>
          <p:nvPr/>
        </p:nvGrpSpPr>
        <p:grpSpPr>
          <a:xfrm>
            <a:off x="677334" y="5615700"/>
            <a:ext cx="6396566" cy="632700"/>
            <a:chOff x="0" y="9166"/>
            <a:chExt cx="5179219" cy="351000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xmlns="" id="{EB791BAF-1518-4C31-925B-BD91195401C7}"/>
                </a:ext>
              </a:extLst>
            </p:cNvPr>
            <p:cNvSpPr/>
            <p:nvPr/>
          </p:nvSpPr>
          <p:spPr>
            <a:xfrm>
              <a:off x="0" y="9166"/>
              <a:ext cx="5179219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: zaokrąglone rogi 4">
              <a:extLst>
                <a:ext uri="{FF2B5EF4-FFF2-40B4-BE49-F238E27FC236}">
                  <a16:creationId xmlns:a16="http://schemas.microsoft.com/office/drawing/2014/main" xmlns="" id="{C738E7C8-74DB-4A1D-BD8F-1CF63CFFC45A}"/>
                </a:ext>
              </a:extLst>
            </p:cNvPr>
            <p:cNvSpPr txBox="1"/>
            <p:nvPr/>
          </p:nvSpPr>
          <p:spPr>
            <a:xfrm>
              <a:off x="17134" y="26300"/>
              <a:ext cx="5144951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400" b="1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>
                  <a:solidFill>
                    <a:schemeClr val="tx1"/>
                  </a:solidFill>
                </a:rPr>
                <a:t>W</a:t>
              </a:r>
              <a:r>
                <a:rPr lang="pl-PL" sz="2400" b="1" kern="1200" dirty="0">
                  <a:solidFill>
                    <a:schemeClr val="tx1"/>
                  </a:solidFill>
                </a:rPr>
                <a:t>artość inwestycji: 1.600,00</a:t>
              </a:r>
              <a:r>
                <a:rPr lang="pl-PL" sz="2400" b="1" dirty="0">
                  <a:solidFill>
                    <a:schemeClr val="tx1"/>
                  </a:solidFill>
                </a:rPr>
                <a:t> </a:t>
              </a:r>
              <a:r>
                <a:rPr lang="pl-PL" sz="2400" b="1" kern="1200" dirty="0">
                  <a:solidFill>
                    <a:schemeClr val="tx1"/>
                  </a:solidFill>
                </a:rPr>
                <a:t>zł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CBA30F0-D0C2-449A-BD45-8C18FDD86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738" y="2160589"/>
            <a:ext cx="4411718" cy="330878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291698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45271D-F537-45A5-B0FB-BA3DA519AAB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>
                <a:latin typeface="Caladea" pitchFamily="18" charset="-18"/>
              </a:rPr>
              <a:t>MODERNIZACJA OŚWIETLENIA ULICZNEGO W MIEJSCOWOŚCI – STAMA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F32028A3-06B4-458B-AD64-1F39074C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160588"/>
            <a:ext cx="7310437" cy="3881437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/>
              <a:t>W ramach modernizacji oświetlenia ulicznego zamontowane zostały energooszczędne źródła światła oświetlenia ulicznego typu LED</a:t>
            </a:r>
          </a:p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Miejscowość Stama – nowe oprawy: 6 sztuk</a:t>
            </a:r>
          </a:p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Miejscowość Młynik – nowe oprawy: 4 sztuk</a:t>
            </a:r>
          </a:p>
          <a:p>
            <a:pPr marL="0" indent="0" algn="ctr">
              <a:buNone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29F67A4-DA77-43BA-9199-27EA4C4025F3}"/>
              </a:ext>
            </a:extLst>
          </p:cNvPr>
          <p:cNvSpPr txBox="1"/>
          <p:nvPr/>
        </p:nvSpPr>
        <p:spPr>
          <a:xfrm>
            <a:off x="1496408" y="5708933"/>
            <a:ext cx="51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Całkowita wartość inwestycji: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520 063,54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3373C74-3E25-4D7D-B54E-2F43C26D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100" y="2160588"/>
            <a:ext cx="2355850" cy="314113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165587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45271D-F537-45A5-B0FB-BA3DA519AAB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>
                <a:latin typeface="Caladea" pitchFamily="18" charset="-18"/>
              </a:rPr>
              <a:t>MODERNIZACJA OŚWIETLENIA </a:t>
            </a:r>
            <a:r>
              <a:rPr lang="pl-PL" b="1">
                <a:latin typeface="Caladea" pitchFamily="18" charset="-18"/>
              </a:rPr>
              <a:t>ULICZNEGO W SOŁECTWIE </a:t>
            </a:r>
            <a:r>
              <a:rPr lang="pl-PL" b="1" dirty="0">
                <a:latin typeface="Caladea" pitchFamily="18" charset="-18"/>
              </a:rPr>
              <a:t>STAMA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xmlns="" val="1453508085"/>
              </p:ext>
            </p:extLst>
          </p:nvPr>
        </p:nvGraphicFramePr>
        <p:xfrm>
          <a:off x="749808" y="2259106"/>
          <a:ext cx="4943856" cy="421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xmlns="" val="506174169"/>
              </p:ext>
            </p:extLst>
          </p:nvPr>
        </p:nvGraphicFramePr>
        <p:xfrm>
          <a:off x="5864352" y="2259106"/>
          <a:ext cx="5065776" cy="421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65587439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1287</TotalTime>
  <Words>276</Words>
  <Application>Microsoft Office PowerPoint</Application>
  <PresentationFormat>Niestandardowy</PresentationFormat>
  <Paragraphs>42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Faseta</vt:lpstr>
      <vt:lpstr>Sołectwo Stama </vt:lpstr>
      <vt:lpstr>BUDOWA POMOSTU  - MŁYNIK </vt:lpstr>
      <vt:lpstr>TABLICA OGŁOSZEŃ  - MŁYNIK </vt:lpstr>
      <vt:lpstr>ZAKUP ŁAWOSTOŁÓW </vt:lpstr>
      <vt:lpstr>Slajd 5</vt:lpstr>
      <vt:lpstr>Slajd 6</vt:lpstr>
      <vt:lpstr>MODERNIZACJA OŚWIETLENIA ULICZNEGO W MIEJSCOWOŚCI – STAMA </vt:lpstr>
      <vt:lpstr>MODERNIZACJA OŚWIETLENIA ULICZNEGO W SOŁECTWIE STAMA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zrealizowane przez Gminę Sorkwity  w 2018 r.</dc:title>
  <dc:creator>Teresa</dc:creator>
  <cp:lastModifiedBy>Kazimierz Piaścik</cp:lastModifiedBy>
  <cp:revision>150</cp:revision>
  <cp:lastPrinted>2018-08-28T09:38:46Z</cp:lastPrinted>
  <dcterms:created xsi:type="dcterms:W3CDTF">2018-08-27T14:06:13Z</dcterms:created>
  <dcterms:modified xsi:type="dcterms:W3CDTF">2020-05-11T11:14:29Z</dcterms:modified>
</cp:coreProperties>
</file>