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7.png" ContentType="image/png"/>
  <Override PartName="/ppt/media/image6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OSZCZĘDNOŚCI KOSZTÓW ZUŻYCIA ENERGII ELEKTRYCZNEJ</c:v>
                </c:pt>
              </c:strCache>
            </c:strRef>
          </c:tx>
          <c:spPr>
            <a:solidFill>
              <a:srgbClr val="5fcbef"/>
            </a:solidFill>
            <a:ln>
              <a:noFill/>
            </a:ln>
          </c:spPr>
          <c:invertIfNegative val="0"/>
          <c:dLbls>
            <c:numFmt formatCode="General" sourceLinked="1"/>
            <c:txPr>
              <a:bodyPr/>
              <a:lstStyle/>
              <a:p>
                <a:pPr>
                  <a:defRPr b="0" sz="1400" spc="-1" strike="noStrike">
                    <a:solidFill>
                      <a:srgbClr val="000000"/>
                    </a:solidFill>
                    <a:latin typeface="Trebuchet MS"/>
                    <a:ea typeface="DejaVu San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172.17</c:v>
                </c:pt>
                <c:pt idx="1">
                  <c:v>35.66</c:v>
                </c:pt>
              </c:numCache>
            </c:numRef>
          </c:val>
        </c:ser>
        <c:ser>
          <c:idx val="1"/>
          <c:order val="1"/>
          <c:spPr>
            <a:solidFill>
              <a:srgbClr val="2e83c3"/>
            </a:solidFill>
            <a:ln>
              <a:noFill/>
            </a:ln>
          </c:spPr>
          <c:invertIfNegative val="0"/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</c:ser>
        <c:gapWidth val="95"/>
        <c:overlap val="100"/>
        <c:axId val="44746605"/>
        <c:axId val="37001434"/>
      </c:barChart>
      <c:catAx>
        <c:axId val="44746605"/>
        <c:scaling>
          <c:orientation val="minMax"/>
        </c:scaling>
        <c:delete val="0"/>
        <c:axPos val="b"/>
        <c:numFmt formatCode="[$-415]D/MM/YYYY" sourceLinked="1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  <a:ea typeface="DejaVu Sans"/>
              </a:defRPr>
            </a:pPr>
          </a:p>
        </c:txPr>
        <c:crossAx val="37001434"/>
        <c:crosses val="autoZero"/>
        <c:auto val="1"/>
        <c:lblAlgn val="ctr"/>
        <c:lblOffset val="100"/>
      </c:catAx>
      <c:valAx>
        <c:axId val="3700143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  <a:ea typeface="DejaVu Sans"/>
              </a:defRPr>
            </a:pPr>
          </a:p>
        </c:txPr>
        <c:crossAx val="44746605"/>
      </c:valAx>
      <c:spPr>
        <a:solidFill>
          <a:srgbClr val="ffffff"/>
        </a:solidFill>
        <a:ln>
          <a:noFill/>
        </a:ln>
      </c:spPr>
    </c:plotArea>
    <c:legend>
      <c:legendPos val="t"/>
      <c:overlay val="0"/>
      <c:spPr>
        <a:noFill/>
        <a:ln>
          <a:noFill/>
        </a:ln>
      </c:spPr>
      <c:txPr>
        <a:bodyPr/>
        <a:lstStyle/>
        <a:p>
          <a:pPr>
            <a:defRPr b="0" sz="1600" spc="-1" strike="noStrike">
              <a:solidFill>
                <a:srgbClr val="000000"/>
              </a:solidFill>
              <a:latin typeface="Trebuchet MS"/>
              <a:ea typeface="DejaVu Sans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91400" cy="6866640"/>
            <a:chOff x="0" y="-8640"/>
            <a:chExt cx="1219140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6720" cy="686592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7680" cy="686592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080" cy="38091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3720" cy="686592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520" cy="686592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200" cy="686592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560" cy="3267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7840" cy="28440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0" y="-8640"/>
            <a:ext cx="12191400" cy="6866640"/>
            <a:chOff x="0" y="-8640"/>
            <a:chExt cx="12191400" cy="6866640"/>
          </a:xfrm>
        </p:grpSpPr>
        <p:sp>
          <p:nvSpPr>
            <p:cNvPr id="12" name="CustomShape 13"/>
            <p:cNvSpPr/>
            <p:nvPr/>
          </p:nvSpPr>
          <p:spPr>
            <a:xfrm>
              <a:off x="0" y="-7920"/>
              <a:ext cx="862920" cy="569736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Line 15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181440" y="-8640"/>
              <a:ext cx="3006720" cy="686592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9603360" y="-8640"/>
              <a:ext cx="2587680" cy="686592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932320" y="3048120"/>
              <a:ext cx="3259080" cy="38091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9334440" y="-8640"/>
              <a:ext cx="2853720" cy="686592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898640" y="-8640"/>
              <a:ext cx="1289520" cy="686592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938960" y="-8640"/>
              <a:ext cx="1249200" cy="686592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10371600" y="3589920"/>
              <a:ext cx="1816560" cy="3267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677160" y="696960"/>
            <a:ext cx="85960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1"/>
          <p:cNvGrpSpPr/>
          <p:nvPr/>
        </p:nvGrpSpPr>
        <p:grpSpPr>
          <a:xfrm>
            <a:off x="0" y="-8640"/>
            <a:ext cx="12191400" cy="6866640"/>
            <a:chOff x="0" y="-8640"/>
            <a:chExt cx="12191400" cy="6866640"/>
          </a:xfrm>
        </p:grpSpPr>
        <p:sp>
          <p:nvSpPr>
            <p:cNvPr id="6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3" name="CustomShape 4"/>
            <p:cNvSpPr/>
            <p:nvPr/>
          </p:nvSpPr>
          <p:spPr>
            <a:xfrm>
              <a:off x="9181440" y="-8640"/>
              <a:ext cx="3006720" cy="686592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4" name="CustomShape 5"/>
            <p:cNvSpPr/>
            <p:nvPr/>
          </p:nvSpPr>
          <p:spPr>
            <a:xfrm>
              <a:off x="9603360" y="-8640"/>
              <a:ext cx="2587680" cy="686592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5" name="CustomShape 6"/>
            <p:cNvSpPr/>
            <p:nvPr/>
          </p:nvSpPr>
          <p:spPr>
            <a:xfrm>
              <a:off x="8932320" y="3048120"/>
              <a:ext cx="3259080" cy="38091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6" name="CustomShape 7"/>
            <p:cNvSpPr/>
            <p:nvPr/>
          </p:nvSpPr>
          <p:spPr>
            <a:xfrm>
              <a:off x="9334440" y="-8640"/>
              <a:ext cx="2853720" cy="686592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8"/>
            <p:cNvSpPr/>
            <p:nvPr/>
          </p:nvSpPr>
          <p:spPr>
            <a:xfrm>
              <a:off x="10898640" y="-8640"/>
              <a:ext cx="1289520" cy="686592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9"/>
            <p:cNvSpPr/>
            <p:nvPr/>
          </p:nvSpPr>
          <p:spPr>
            <a:xfrm>
              <a:off x="10938960" y="-8640"/>
              <a:ext cx="1249200" cy="686592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10"/>
            <p:cNvSpPr/>
            <p:nvPr/>
          </p:nvSpPr>
          <p:spPr>
            <a:xfrm>
              <a:off x="10371600" y="3589920"/>
              <a:ext cx="1816560" cy="3267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11"/>
            <p:cNvSpPr/>
            <p:nvPr/>
          </p:nvSpPr>
          <p:spPr>
            <a:xfrm>
              <a:off x="0" y="4013280"/>
              <a:ext cx="447840" cy="28440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1" name="PlaceHolder 1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72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"/>
          <p:cNvGrpSpPr/>
          <p:nvPr/>
        </p:nvGrpSpPr>
        <p:grpSpPr>
          <a:xfrm>
            <a:off x="0" y="-8640"/>
            <a:ext cx="12191400" cy="6866640"/>
            <a:chOff x="0" y="-8640"/>
            <a:chExt cx="12191400" cy="6866640"/>
          </a:xfrm>
        </p:grpSpPr>
        <p:sp>
          <p:nvSpPr>
            <p:cNvPr id="110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1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2" name="CustomShape 4"/>
            <p:cNvSpPr/>
            <p:nvPr/>
          </p:nvSpPr>
          <p:spPr>
            <a:xfrm>
              <a:off x="9181440" y="-8640"/>
              <a:ext cx="3006720" cy="686592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3" name="CustomShape 5"/>
            <p:cNvSpPr/>
            <p:nvPr/>
          </p:nvSpPr>
          <p:spPr>
            <a:xfrm>
              <a:off x="9603360" y="-8640"/>
              <a:ext cx="2587680" cy="686592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4" name="CustomShape 6"/>
            <p:cNvSpPr/>
            <p:nvPr/>
          </p:nvSpPr>
          <p:spPr>
            <a:xfrm>
              <a:off x="8932320" y="3048120"/>
              <a:ext cx="3259080" cy="38091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5" name="CustomShape 7"/>
            <p:cNvSpPr/>
            <p:nvPr/>
          </p:nvSpPr>
          <p:spPr>
            <a:xfrm>
              <a:off x="9334440" y="-8640"/>
              <a:ext cx="2853720" cy="686592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6" name="CustomShape 8"/>
            <p:cNvSpPr/>
            <p:nvPr/>
          </p:nvSpPr>
          <p:spPr>
            <a:xfrm>
              <a:off x="10898640" y="-8640"/>
              <a:ext cx="1289520" cy="686592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7" name="CustomShape 9"/>
            <p:cNvSpPr/>
            <p:nvPr/>
          </p:nvSpPr>
          <p:spPr>
            <a:xfrm>
              <a:off x="10938960" y="-8640"/>
              <a:ext cx="1249200" cy="686592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8" name="CustomShape 10"/>
            <p:cNvSpPr/>
            <p:nvPr/>
          </p:nvSpPr>
          <p:spPr>
            <a:xfrm>
              <a:off x="10371600" y="3589920"/>
              <a:ext cx="1816560" cy="3267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11"/>
            <p:cNvSpPr/>
            <p:nvPr/>
          </p:nvSpPr>
          <p:spPr>
            <a:xfrm>
              <a:off x="0" y="4013280"/>
              <a:ext cx="447840" cy="28440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0" name="PlaceHolder 12"/>
          <p:cNvSpPr>
            <a:spLocks noGrp="1"/>
          </p:cNvSpPr>
          <p:nvPr>
            <p:ph type="title"/>
          </p:nvPr>
        </p:nvSpPr>
        <p:spPr>
          <a:xfrm>
            <a:off x="677160" y="696960"/>
            <a:ext cx="85960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21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360" cy="3880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22" name="PlaceHolder 14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360" cy="3880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1837440" y="2252160"/>
            <a:ext cx="7766280" cy="89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000000"/>
                </a:solidFill>
                <a:latin typeface="Cambria"/>
              </a:rPr>
              <a:t>Sołectwo Rozogi </a:t>
            </a:r>
            <a:endParaRPr b="0" lang="pl-PL" sz="5400" spc="-1" strike="noStrike">
              <a:latin typeface="Arial"/>
            </a:endParaRPr>
          </a:p>
        </p:txBody>
      </p:sp>
      <p:pic>
        <p:nvPicPr>
          <p:cNvPr id="160" name="Obraz 2" descr=""/>
          <p:cNvPicPr/>
          <p:nvPr/>
        </p:nvPicPr>
        <p:blipFill>
          <a:blip r:embed="rId1"/>
          <a:stretch/>
        </p:blipFill>
        <p:spPr>
          <a:xfrm>
            <a:off x="4819680" y="476280"/>
            <a:ext cx="1580400" cy="1733040"/>
          </a:xfrm>
          <a:prstGeom prst="rect">
            <a:avLst/>
          </a:prstGeom>
          <a:ln>
            <a:noFill/>
          </a:ln>
        </p:spPr>
      </p:pic>
      <p:pic>
        <p:nvPicPr>
          <p:cNvPr id="161" name="Symbol zastępczy zawartości 5" descr=""/>
          <p:cNvPicPr/>
          <p:nvPr/>
        </p:nvPicPr>
        <p:blipFill>
          <a:blip r:embed="rId2"/>
          <a:stretch/>
        </p:blipFill>
        <p:spPr>
          <a:xfrm>
            <a:off x="3446280" y="3714840"/>
            <a:ext cx="4548600" cy="2192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685800" y="685800"/>
            <a:ext cx="4558680" cy="8182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latin typeface="Cambria"/>
              </a:rPr>
              <a:t>ZAKUP NAMIOTU 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907920" y="5310360"/>
            <a:ext cx="4533120" cy="455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solidFill>
              <a:srgbClr val="58c8ed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  <a:ea typeface="DejaVu Sans"/>
              </a:rPr>
              <a:t>Wartość inwestycji: 944,00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685800" y="1837800"/>
            <a:ext cx="47109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  <a:ea typeface="DejaVu Sans"/>
              </a:rPr>
              <a:t>Zakup namiotu o wymiarach 4,5 m x 3m w kolorze granatowym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5899320" y="1095120"/>
            <a:ext cx="5206320" cy="11512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solidFill>
              <a:srgbClr val="58c8ed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rmAutofit fontScale="28000"/>
          </a:bodyPr>
          <a:p>
            <a:pPr algn="ctr">
              <a:lnSpc>
                <a:spcPct val="90000"/>
              </a:lnSpc>
            </a:pPr>
            <a:r>
              <a:rPr b="1" lang="pl-PL" sz="4400" spc="-1" strike="noStrike" cap="all">
                <a:solidFill>
                  <a:srgbClr val="000000"/>
                </a:solidFill>
                <a:latin typeface="Cambria"/>
                <a:ea typeface="DejaVu Sans"/>
              </a:rPr>
              <a:t>Tabliczki z numeracją porządkową nieruchomości 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66" name="CustomShape 5"/>
          <p:cNvSpPr/>
          <p:nvPr/>
        </p:nvSpPr>
        <p:spPr>
          <a:xfrm>
            <a:off x="6267600" y="2847240"/>
            <a:ext cx="455220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Zakup 6 szt. tabliczek dwustronnych                   z numerami porządkowymi nieruchomości w zabudowie </a:t>
            </a:r>
            <a:r>
              <a:rPr b="0" lang="pl-PL" sz="2000" spc="-1" strike="noStrike">
                <a:solidFill>
                  <a:srgbClr val="000000"/>
                </a:solidFill>
                <a:latin typeface="Trebuchet MS"/>
                <a:ea typeface="DejaVu Sans"/>
              </a:rPr>
              <a:t>kolonijnej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67" name="CustomShape 6"/>
          <p:cNvSpPr/>
          <p:nvPr/>
        </p:nvSpPr>
        <p:spPr>
          <a:xfrm>
            <a:off x="6292440" y="5022720"/>
            <a:ext cx="4533120" cy="455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solidFill>
              <a:srgbClr val="58c8ed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  <a:ea typeface="DejaVu Sans"/>
              </a:rPr>
              <a:t>Wartość inwestycji: 701,10  zł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68" name="Picture 2" descr="Namiot handlowy 450 x 300 cm granatowy"/>
          <p:cNvPicPr/>
          <p:nvPr/>
        </p:nvPicPr>
        <p:blipFill>
          <a:blip r:embed="rId1"/>
          <a:stretch/>
        </p:blipFill>
        <p:spPr>
          <a:xfrm>
            <a:off x="1836720" y="2989800"/>
            <a:ext cx="2679480" cy="2051280"/>
          </a:xfrm>
          <a:prstGeom prst="rect">
            <a:avLst/>
          </a:prstGeom>
          <a:ln>
            <a:noFill/>
          </a:ln>
        </p:spPr>
      </p:pic>
      <p:sp>
        <p:nvSpPr>
          <p:cNvPr id="169" name="CustomShape 7"/>
          <p:cNvSpPr/>
          <p:nvPr/>
        </p:nvSpPr>
        <p:spPr>
          <a:xfrm>
            <a:off x="10881360" y="6100200"/>
            <a:ext cx="1135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824760" y="727560"/>
            <a:ext cx="4791600" cy="129240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6000"/>
          </a:bodyPr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latin typeface="Cambria"/>
              </a:rPr>
              <a:t>ZAKUP KOSZY ULICZNYCH 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761400" y="5776920"/>
            <a:ext cx="4899960" cy="455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solidFill>
              <a:srgbClr val="58c8ed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  <a:ea typeface="DejaVu Sans"/>
              </a:rPr>
              <a:t>Wartość inwestycji: 599,97 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72" name="CustomShape 3"/>
          <p:cNvSpPr/>
          <p:nvPr/>
        </p:nvSpPr>
        <p:spPr>
          <a:xfrm>
            <a:off x="761400" y="2183400"/>
            <a:ext cx="41526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Zakup trzech koszy ulicznych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73" name="CustomShape 4"/>
          <p:cNvSpPr/>
          <p:nvPr/>
        </p:nvSpPr>
        <p:spPr>
          <a:xfrm>
            <a:off x="6098760" y="746640"/>
            <a:ext cx="5641560" cy="129240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solidFill>
              <a:srgbClr val="58c8ed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rmAutofit fontScale="42000"/>
          </a:bodyPr>
          <a:p>
            <a:pPr algn="ctr">
              <a:lnSpc>
                <a:spcPct val="90000"/>
              </a:lnSpc>
            </a:pPr>
            <a:r>
              <a:rPr b="1" lang="pl-PL" sz="4400" spc="-1" strike="noStrike" cap="all">
                <a:solidFill>
                  <a:srgbClr val="000000"/>
                </a:solidFill>
                <a:latin typeface="Cambria"/>
                <a:ea typeface="DejaVu Sans"/>
              </a:rPr>
              <a:t>Modernizacja ogrzewania w świetlicy </a:t>
            </a:r>
            <a:endParaRPr b="0" lang="pl-PL" sz="4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pl-PL" sz="2400" spc="-1" strike="noStrike" cap="all">
                <a:solidFill>
                  <a:srgbClr val="000000"/>
                </a:solidFill>
                <a:latin typeface="Cambria"/>
                <a:ea typeface="DejaVu Sans"/>
              </a:rPr>
              <a:t>– </a:t>
            </a:r>
            <a:r>
              <a:rPr b="1" lang="pl-PL" sz="2400" spc="-1" strike="noStrike" cap="all">
                <a:solidFill>
                  <a:srgbClr val="000000"/>
                </a:solidFill>
                <a:latin typeface="Cambria"/>
                <a:ea typeface="DejaVu Sans"/>
              </a:rPr>
              <a:t>dokumentacja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74" name="CustomShape 5"/>
          <p:cNvSpPr/>
          <p:nvPr/>
        </p:nvSpPr>
        <p:spPr>
          <a:xfrm>
            <a:off x="6193800" y="2359080"/>
            <a:ext cx="523548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  <a:ea typeface="DejaVu Sans"/>
              </a:rPr>
              <a:t>Opracowano dokumentacje projektowo – kosztorysową na modernizację ogrzewania w świetlicy w Rozogach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75" name="CustomShape 6"/>
          <p:cNvSpPr/>
          <p:nvPr/>
        </p:nvSpPr>
        <p:spPr>
          <a:xfrm>
            <a:off x="6365520" y="5739120"/>
            <a:ext cx="4899960" cy="455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solidFill>
              <a:srgbClr val="58c8ed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  <a:ea typeface="DejaVu Sans"/>
              </a:rPr>
              <a:t>Wartość inwestycji: 3.900,00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76" name="CustomShape 7"/>
          <p:cNvSpPr/>
          <p:nvPr/>
        </p:nvSpPr>
        <p:spPr>
          <a:xfrm>
            <a:off x="10881360" y="6100200"/>
            <a:ext cx="1135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77" name="Picture 2" descr="C:\Users\wybory\Desktop\Zdjęcia\20180828_125248.jpg"/>
          <p:cNvPicPr/>
          <p:nvPr/>
        </p:nvPicPr>
        <p:blipFill>
          <a:blip r:embed="rId1"/>
          <a:stretch/>
        </p:blipFill>
        <p:spPr>
          <a:xfrm>
            <a:off x="1295280" y="2762280"/>
            <a:ext cx="3350880" cy="2512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766080" y="332640"/>
            <a:ext cx="10131120" cy="11422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latin typeface="Cambria"/>
              </a:rPr>
              <a:t>Pomost ROZOGI </a:t>
            </a:r>
            <a:br/>
            <a:r>
              <a:rPr b="1" lang="pl-PL" sz="2400" spc="-1" strike="noStrike">
                <a:solidFill>
                  <a:srgbClr val="000000"/>
                </a:solidFill>
                <a:latin typeface="Cambria"/>
              </a:rPr>
              <a:t>- </a:t>
            </a:r>
            <a:r>
              <a:rPr b="0" lang="pl-PL" sz="2400" spc="-1" strike="noStrike">
                <a:solidFill>
                  <a:srgbClr val="000000"/>
                </a:solidFill>
                <a:latin typeface="Cambria"/>
              </a:rPr>
              <a:t>dokumentacja projektowo-kosztorysowa 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1294200" y="1676520"/>
            <a:ext cx="9915120" cy="403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pl-PL" sz="2000" spc="-1" strike="noStrike">
                <a:solidFill>
                  <a:srgbClr val="404040"/>
                </a:solidFill>
                <a:latin typeface="Trebuchet MS"/>
              </a:rPr>
              <a:t>W kwietniu 2017 r. Gmina Sorkwity zleciła opracowanie dokumentacji projektowo – kosztorysowej na budowę pomostu rekreacyjnego na jeziorze Pierwoj (gm. Biskupiec) na wysokości działki nr ew. 137/31 ob. Rozogi, gm. Sorkwity.</a:t>
            </a:r>
            <a:endParaRPr b="0" lang="pl-PL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pl-PL" sz="2000" spc="-1" strike="noStrike">
                <a:solidFill>
                  <a:srgbClr val="404040"/>
                </a:solidFill>
                <a:latin typeface="Trebuchet MS"/>
              </a:rPr>
              <a:t>Dokumentacja ma zostać wykonana dla pomostu drewnianego rekreacyjnego ogólnodostępnego: kształt pomostu „T”, o całkowitej długości do 25 m, szerokości pokładu do 2m, powierzchni zabudowy do 45 m2. pomost będzie służył do celów rekreacji, uprawiania wędkarstwa oraz cumowania niewielkich jednostek pływających (np. ładzie, kajaki).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10881360" y="6100200"/>
            <a:ext cx="1135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81" name="CustomShape 4"/>
          <p:cNvSpPr/>
          <p:nvPr/>
        </p:nvSpPr>
        <p:spPr>
          <a:xfrm>
            <a:off x="1469520" y="5262840"/>
            <a:ext cx="4899960" cy="455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solidFill>
              <a:srgbClr val="58c8ed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  <a:ea typeface="DejaVu Sans"/>
              </a:rPr>
              <a:t>Koszt dokumentacji: 5.800,00 zł 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677160" y="609480"/>
            <a:ext cx="8596080" cy="6850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latin typeface="Cambria"/>
              </a:rPr>
              <a:t>BUDOWA POMOSTU W ROZOGACH </a:t>
            </a:r>
            <a:endParaRPr b="0" lang="pl-PL" sz="3600" spc="-1" strike="noStrike">
              <a:latin typeface="Arial"/>
            </a:endParaRPr>
          </a:p>
        </p:txBody>
      </p:sp>
      <p:pic>
        <p:nvPicPr>
          <p:cNvPr id="183" name="Symbol zastępczy zawartości 4" descr=""/>
          <p:cNvPicPr/>
          <p:nvPr/>
        </p:nvPicPr>
        <p:blipFill>
          <a:blip r:embed="rId1"/>
          <a:stretch/>
        </p:blipFill>
        <p:spPr>
          <a:xfrm>
            <a:off x="7924680" y="1951200"/>
            <a:ext cx="2912760" cy="3880800"/>
          </a:xfrm>
          <a:prstGeom prst="rect">
            <a:avLst/>
          </a:prstGeom>
          <a:ln>
            <a:noFill/>
          </a:ln>
        </p:spPr>
      </p:pic>
      <p:sp>
        <p:nvSpPr>
          <p:cNvPr id="184" name="CustomShape 2"/>
          <p:cNvSpPr/>
          <p:nvPr/>
        </p:nvSpPr>
        <p:spPr>
          <a:xfrm>
            <a:off x="10881360" y="6100200"/>
            <a:ext cx="1135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1774440" y="5281920"/>
            <a:ext cx="4899960" cy="455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solidFill>
              <a:srgbClr val="58c8ed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  <a:ea typeface="DejaVu Sans"/>
              </a:rPr>
              <a:t>Wartość inwestycji: 24.000,00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86" name="CustomShape 4"/>
          <p:cNvSpPr/>
          <p:nvPr/>
        </p:nvSpPr>
        <p:spPr>
          <a:xfrm>
            <a:off x="857160" y="2000160"/>
            <a:ext cx="6342840" cy="191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  <a:ea typeface="DejaVu Sans"/>
              </a:rPr>
              <a:t>Budowa pomostu rekreacyjnego na jeziorze Pierwoj  w kształcie litery „T” o powierzchni 45,20 m2, całkowita długość pomostu 24,6 m w tym: część prostopadła do linii brzegowej 14,80m x 2,00m, część równoległa do linii brzegowej 7,80mx2,00m, wysokości od korony pomostu do dna jeziora 2,4 m.</a:t>
            </a:r>
            <a:endParaRPr b="0" lang="pl-PL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677160" y="609480"/>
            <a:ext cx="9818640" cy="1320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latin typeface="Cambria"/>
              </a:rPr>
              <a:t>Modernizacja świetlic w miejscowości </a:t>
            </a:r>
            <a:br/>
            <a:r>
              <a:rPr b="1" lang="pl-PL" sz="3600" spc="-1" strike="noStrike">
                <a:solidFill>
                  <a:srgbClr val="000000"/>
                </a:solidFill>
                <a:latin typeface="Cambria"/>
              </a:rPr>
              <a:t>Gizewo i Rozogi, gmina Sorkwity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747000" y="2226960"/>
            <a:ext cx="9501120" cy="3587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Za pośrednictwem Lokalnej Grupy Działania „Mazurskie Morze” Gmina Sorkwity aplikowała do Urzędu Marszałkowskiego Województwa Warmińsko-Mazurskiego w Olsztynie o przyznanie pomocy na operację w ramach poddziałania 19.2 „Wsparcie na wdrażanie operacji w ramach strategii rozwoju lokalnego kierowanego przez społeczność” objętego PROW na lata 2014-2020 na operację pt. „Remont i modernizacja świetlic wiejskich w miejscowości Gizewo i Rozogi”. 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1" lang="pl-PL" sz="2000" spc="-1" strike="noStrike">
                <a:solidFill>
                  <a:srgbClr val="000000"/>
                </a:solidFill>
                <a:latin typeface="Trebuchet MS"/>
              </a:rPr>
              <a:t>Wartość inwestycji wynosi blisko 152.000,00 zł. 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Uzyskane dofinansowanie - wynosi 96.699,00 zł.</a:t>
            </a:r>
            <a:endParaRPr b="0" lang="pl-PL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pl-PL" sz="2000" spc="-1" strike="noStrike">
                <a:solidFill>
                  <a:srgbClr val="000000"/>
                </a:solidFill>
                <a:latin typeface="Trebuchet MS"/>
              </a:rPr>
              <a:t>KOSZT REMONTU ŚWIETLICY: 20.088,51 zł.</a:t>
            </a: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10972800" y="6114960"/>
            <a:ext cx="8373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620280" y="438120"/>
            <a:ext cx="8596080" cy="1320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6000"/>
          </a:bodyPr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latin typeface="Cambria"/>
              </a:rPr>
              <a:t>Modernizacja świetlic w miejscowościach Gizewo i Rozogi, gmina Sorkwity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10915560" y="6210360"/>
            <a:ext cx="8373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192" name="Picture 2" descr="C:\Users\wybory\Desktop\Zdjęcia\20180828_125250.jpg"/>
          <p:cNvPicPr/>
          <p:nvPr/>
        </p:nvPicPr>
        <p:blipFill>
          <a:blip r:embed="rId1"/>
          <a:stretch/>
        </p:blipFill>
        <p:spPr>
          <a:xfrm>
            <a:off x="819360" y="2129040"/>
            <a:ext cx="4856040" cy="3642120"/>
          </a:xfrm>
          <a:prstGeom prst="rect">
            <a:avLst/>
          </a:prstGeom>
          <a:ln>
            <a:noFill/>
          </a:ln>
        </p:spPr>
      </p:pic>
      <p:pic>
        <p:nvPicPr>
          <p:cNvPr id="193" name="Picture 4" descr=""/>
          <p:cNvPicPr/>
          <p:nvPr/>
        </p:nvPicPr>
        <p:blipFill>
          <a:blip r:embed="rId2"/>
          <a:stretch/>
        </p:blipFill>
        <p:spPr>
          <a:xfrm>
            <a:off x="6262560" y="2184120"/>
            <a:ext cx="3376080" cy="36450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677160" y="609480"/>
            <a:ext cx="8596080" cy="1320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pl-PL" sz="3600" spc="-1" strike="noStrike">
                <a:solidFill>
                  <a:srgbClr val="000000"/>
                </a:solidFill>
                <a:latin typeface="Cambria"/>
              </a:rPr>
              <a:t>w miejscowości – Rozogi  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677880" y="2160720"/>
            <a:ext cx="7341480" cy="388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pl-PL" sz="1800" spc="-1" strike="noStrike">
                <a:solidFill>
                  <a:srgbClr val="404040"/>
                </a:solidFill>
                <a:latin typeface="Trebuchet MS"/>
              </a:rPr>
              <a:t>W ramach modernizacji oświetlenia ulicznego zamontowane zostały energooszczędne źródła światła oświetlenia ulicznego typu LED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pl-PL" sz="1800" spc="-1" strike="noStrike">
                <a:solidFill>
                  <a:srgbClr val="404040"/>
                </a:solidFill>
                <a:latin typeface="Trebuchet MS"/>
              </a:rPr>
              <a:t>Sołectwo Rozogi – nowe oprawy: 20 sztuk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1249560" y="5683680"/>
            <a:ext cx="5637960" cy="3949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solidFill>
              <a:srgbClr val="58c8ed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  <a:ea typeface="DejaVu Sans"/>
              </a:rPr>
              <a:t>Całkowita wartość inwestycji: </a:t>
            </a:r>
            <a:r>
              <a:rPr b="1" lang="pl-PL" sz="2000" spc="-1" strike="noStrike">
                <a:solidFill>
                  <a:srgbClr val="000000"/>
                </a:solidFill>
                <a:latin typeface="Trebuchet MS"/>
                <a:ea typeface="DejaVu Sans"/>
              </a:rPr>
              <a:t>520 063,54 </a:t>
            </a:r>
            <a:r>
              <a:rPr b="0" lang="pl-PL" sz="2000" spc="-1" strike="noStrike">
                <a:solidFill>
                  <a:srgbClr val="000000"/>
                </a:solidFill>
                <a:latin typeface="Trebuchet MS"/>
                <a:ea typeface="DejaVu Sans"/>
              </a:rPr>
              <a:t>zł  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97" name="Obraz 5" descr=""/>
          <p:cNvPicPr/>
          <p:nvPr/>
        </p:nvPicPr>
        <p:blipFill>
          <a:blip r:embed="rId1"/>
          <a:stretch/>
        </p:blipFill>
        <p:spPr>
          <a:xfrm>
            <a:off x="8610480" y="2027160"/>
            <a:ext cx="2818800" cy="3758400"/>
          </a:xfrm>
          <a:prstGeom prst="rect">
            <a:avLst/>
          </a:prstGeom>
          <a:ln>
            <a:noFill/>
          </a:ln>
        </p:spPr>
      </p:pic>
      <p:sp>
        <p:nvSpPr>
          <p:cNvPr id="198" name="CustomShape 4"/>
          <p:cNvSpPr/>
          <p:nvPr/>
        </p:nvSpPr>
        <p:spPr>
          <a:xfrm>
            <a:off x="10881360" y="6100200"/>
            <a:ext cx="1135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677160" y="609480"/>
            <a:ext cx="8596080" cy="1320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pl-PL" sz="3600" spc="-1" strike="noStrike">
                <a:solidFill>
                  <a:srgbClr val="000000"/>
                </a:solidFill>
                <a:latin typeface="Cambria"/>
              </a:rPr>
              <a:t>w miejscowości – Rozogi  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10881360" y="6100200"/>
            <a:ext cx="11358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  <a:ea typeface="DejaVu San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graphicFrame>
        <p:nvGraphicFramePr>
          <p:cNvPr id="201" name="Wykres 7"/>
          <p:cNvGraphicFramePr/>
          <p:nvPr/>
        </p:nvGraphicFramePr>
        <p:xfrm>
          <a:off x="2188440" y="2389680"/>
          <a:ext cx="6674400" cy="350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1314</TotalTime>
  <Application>LibreOffice/6.3.0.4$Windows_x86 LibreOffice_project/057fc023c990d676a43019934386b85b21a9ee99</Application>
  <Words>309</Words>
  <Paragraphs>44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2018-08-27T14:06:13Z</dcterms:created>
  <dc:creator>Teresa</dc:creator>
  <dc:description/>
  <dc:language>pl-PL</dc:language>
  <cp:lastModifiedBy/>
  <cp:lastPrinted>2018-09-10T14:28:56Z</cp:lastPrinted>
  <dcterms:modified xsi:type="dcterms:W3CDTF">2020-05-13T11:39:23Z</dcterms:modified>
  <cp:revision>155</cp:revision>
  <dc:subject/>
  <dc:title>Inwestycje zrealizowane przez Gminę Sorkwity  w 2018 r.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10</vt:i4>
  </property>
</Properties>
</file>