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9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notesSlides/notesSlide16.xml" ContentType="application/vnd.openxmlformats-officedocument.presentationml.notesSlide+xml"/>
  <Override PartName="/ppt/notesSlides/_rels/notesSlide16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2192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
</Relationships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Trebuchet MS"/>
              </a:defRPr>
            </a:pPr>
            <a:r>
              <a:rPr b="1" sz="1800" spc="-1" strike="noStrike">
                <a:solidFill>
                  <a:srgbClr val="000000"/>
                </a:solidFill>
                <a:latin typeface="Trebuchet MS"/>
              </a:rPr>
              <a:t>OSZCZĘDNOŚCI KOSZTÓW ZUŻYCIA ENERGI ELEKTRYCZNEJ</a:t>
            </a:r>
          </a:p>
        </c:rich>
      </c:tx>
      <c:layout>
        <c:manualLayout>
          <c:xMode val="edge"/>
          <c:yMode val="edge"/>
          <c:x val="0.138864704858088"/>
          <c:y val="0.0168030391583869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12600">
          <a:solidFill>
            <a:srgbClr val="8b8b8b"/>
          </a:solidFill>
          <a:round/>
        </a:ln>
      </c:spPr>
    </c:floor>
    <c:sideWall>
      <c:spPr>
        <a:noFill/>
        <a:ln w="12600">
          <a:solidFill>
            <a:srgbClr val="8b8b8b"/>
          </a:solidFill>
          <a:round/>
        </a:ln>
      </c:spPr>
    </c:sideWall>
    <c:backWall>
      <c:spPr>
        <a:noFill/>
        <a:ln w="12600">
          <a:solidFill>
            <a:srgbClr val="8b8b8b"/>
          </a:solidFill>
          <a:round/>
        </a:ln>
      </c:spPr>
    </c:backWall>
    <c:plotArea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OSZCZĘDNOŚCI KOSZTÓW ZUŻYCIA ENERGI ELEKTRYCZNEJ</c:v>
                </c:pt>
              </c:strCache>
            </c:strRef>
          </c:tx>
          <c:spPr>
            <a:solidFill>
              <a:srgbClr val="42d0a2"/>
            </a:solidFill>
            <a:ln>
              <a:noFill/>
            </a:ln>
          </c:spPr>
          <c:invertIfNegative val="0"/>
          <c:dPt>
            <c:idx val="0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Pt>
            <c:idx val="1"/>
            <c:invertIfNegative val="0"/>
            <c:spPr>
              <a:solidFill>
                <a:srgbClr val="42d0a2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1"/>
              <c:txPr>
                <a:bodyPr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Trebuchet M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/>
              <a:lstStyle/>
              <a:p>
                <a:pPr>
                  <a:defRPr b="1" sz="2200" spc="-1" strike="noStrike">
                    <a:solidFill>
                      <a:srgbClr val="ff0000"/>
                    </a:solidFill>
                    <a:latin typeface="Trebuchet M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"/>
                <c:pt idx="0">
                  <c:v>18.06-18.08.2017</c:v>
                </c:pt>
                <c:pt idx="1">
                  <c:v>18.06-18.08.2018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107.16</c:v>
                </c:pt>
                <c:pt idx="1">
                  <c:v>33.84</c:v>
                </c:pt>
              </c:numCache>
            </c:numRef>
          </c:val>
        </c:ser>
        <c:gapWidth val="150"/>
        <c:shape val="box"/>
        <c:axId val="32327437"/>
        <c:axId val="11289325"/>
        <c:axId val="0"/>
      </c:bar3DChart>
      <c:catAx>
        <c:axId val="32327437"/>
        <c:scaling>
          <c:orientation val="minMax"/>
        </c:scaling>
        <c:delete val="0"/>
        <c:axPos val="b"/>
        <c:numFmt formatCode="[$-415]D/MM/YYYY" sourceLinked="1"/>
        <c:majorTickMark val="none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5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11289325"/>
        <c:crosses val="autoZero"/>
        <c:auto val="1"/>
        <c:lblAlgn val="ctr"/>
        <c:lblOffset val="100"/>
      </c:catAx>
      <c:valAx>
        <c:axId val="11289325"/>
        <c:scaling>
          <c:orientation val="minMax"/>
          <c:max val="100"/>
        </c:scaling>
        <c:delete val="1"/>
        <c:axPos val="l"/>
        <c:numFmt formatCode="General" sourceLinked="0"/>
        <c:majorTickMark val="out"/>
        <c:minorTickMark val="none"/>
        <c:tickLblPos val="nextTo"/>
        <c:spPr>
          <a:ln w="1260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Trebuchet MS"/>
              </a:defRPr>
            </a:pPr>
          </a:p>
        </c:txPr>
        <c:crossAx val="32327437"/>
        <c:majorUnit val="20"/>
      </c:valAx>
    </c:plotArea>
    <c:plotVisOnly val="1"/>
    <c:dispBlanksAs val="gap"/>
  </c:chart>
  <c:spPr>
    <a:noFill/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30C9D-77C4-4D8D-A314-F0D5BE6DCF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3149FC1-668C-4543-8506-516685F2BE7C}">
      <dgm:prSet/>
      <dgm:spPr/>
      <dgm:t>
        <a:bodyPr/>
        <a:lstStyle/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PLACU UTWARDZONEGO </a:t>
          </a:r>
        </a:p>
        <a:p>
          <a:pPr algn="ctr"/>
          <a:r>
            <a: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POLBRUKU PRZY WIACIE W GIZEWIE</a:t>
          </a:r>
        </a:p>
      </dgm:t>
    </dgm:pt>
    <dgm:pt modelId="{52B81E43-4D28-42A0-AEA6-D74AD7D05980}" type="parTrans" cxnId="{8895E09A-D07A-4701-B03F-CA9D14FBA855}">
      <dgm:prSet/>
      <dgm:spPr/>
      <dgm:t>
        <a:bodyPr/>
        <a:lstStyle/>
        <a:p>
          <a:endParaRPr lang="pl-PL" dirty="0">
            <a:solidFill>
              <a:schemeClr val="tx1"/>
            </a:solidFill>
          </a:endParaRPr>
        </a:p>
      </dgm:t>
    </dgm:pt>
    <dgm:pt modelId="{6F0D4064-B30A-45C2-97C3-903D4245C405}" type="sibTrans" cxnId="{8895E09A-D07A-4701-B03F-CA9D14FBA855}">
      <dgm:prSet/>
      <dgm:spPr/>
      <dgm:t>
        <a:bodyPr/>
        <a:lstStyle/>
        <a:p>
          <a:endParaRPr lang="pl-PL" dirty="0">
            <a:solidFill>
              <a:schemeClr val="tx1"/>
            </a:solidFill>
          </a:endParaRPr>
        </a:p>
      </dgm:t>
    </dgm:pt>
    <dgm:pt modelId="{59BB961D-CFBC-4397-9427-07AA340F5BE7}" type="pres">
      <dgm:prSet presAssocID="{50D30C9D-77C4-4D8D-A314-F0D5BE6DCF17}" presName="linear" presStyleCnt="0">
        <dgm:presLayoutVars>
          <dgm:animLvl val="lvl"/>
          <dgm:resizeHandles val="exact"/>
        </dgm:presLayoutVars>
      </dgm:prSet>
      <dgm:spPr/>
    </dgm:pt>
    <dgm:pt modelId="{8C0407D2-BD32-434C-943B-94F49C175473}" type="pres">
      <dgm:prSet presAssocID="{13149FC1-668C-4543-8506-516685F2BE7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E809916-F473-474E-9420-85A989423812}" type="presOf" srcId="{13149FC1-668C-4543-8506-516685F2BE7C}" destId="{8C0407D2-BD32-434C-943B-94F49C175473}" srcOrd="0" destOrd="0" presId="urn:microsoft.com/office/officeart/2005/8/layout/vList2"/>
    <dgm:cxn modelId="{0321CB18-9A67-4AE7-943C-B593D51FAAAE}" type="presOf" srcId="{50D30C9D-77C4-4D8D-A314-F0D5BE6DCF17}" destId="{59BB961D-CFBC-4397-9427-07AA340F5BE7}" srcOrd="0" destOrd="0" presId="urn:microsoft.com/office/officeart/2005/8/layout/vList2"/>
    <dgm:cxn modelId="{8895E09A-D07A-4701-B03F-CA9D14FBA855}" srcId="{50D30C9D-77C4-4D8D-A314-F0D5BE6DCF17}" destId="{13149FC1-668C-4543-8506-516685F2BE7C}" srcOrd="0" destOrd="0" parTransId="{52B81E43-4D28-42A0-AEA6-D74AD7D05980}" sibTransId="{6F0D4064-B30A-45C2-97C3-903D4245C405}"/>
    <dgm:cxn modelId="{55A3EA20-D0EE-4F18-AE6F-1B7D47C8F08C}" type="presParOf" srcId="{59BB961D-CFBC-4397-9427-07AA340F5BE7}" destId="{8C0407D2-BD32-434C-943B-94F49C1754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407D2-BD32-434C-943B-94F49C175473}">
      <dsp:nvSpPr>
        <dsp:cNvPr id="0" name=""/>
        <dsp:cNvSpPr/>
      </dsp:nvSpPr>
      <dsp:spPr>
        <a:xfrm>
          <a:off x="0" y="15730"/>
          <a:ext cx="8596668" cy="1289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WYKONANIE PLACU UTWARDZONEGO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9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POLBRUKU PRZY WIACIE W GIZEWIE</a:t>
          </a:r>
        </a:p>
      </dsp:txBody>
      <dsp:txXfrm>
        <a:off x="62940" y="78670"/>
        <a:ext cx="8470788" cy="116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Kliknij, aby przesunąć slajd</a:t>
            </a:r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A7DA644-40BE-4ABC-BA16-F2212447753B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334" name="TextShape 3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82E1B5C-88A2-4C2C-96CB-029FA63244D4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6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8344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490080" y="21607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8344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490080" y="4187520"/>
            <a:ext cx="276768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grpSp>
        <p:nvGrpSpPr>
          <p:cNvPr id="11" name="Group 12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2" name="CustomShape 13"/>
            <p:cNvSpPr/>
            <p:nvPr/>
          </p:nvSpPr>
          <p:spPr>
            <a:xfrm>
              <a:off x="0" y="-7920"/>
              <a:ext cx="863280" cy="5697720"/>
            </a:xfrm>
            <a:custGeom>
              <a:avLst/>
              <a:gdLst/>
              <a:ah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3" name="Line 14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" name="Line 15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2" name="PlaceHolder 23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54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198A3ECB-070F-4497-9A50-58CA553E9F58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5" name="PlaceHolder 2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967FE0C-3839-4226-86DF-C3C049529BFF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26" name="PlaceHolder 2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Kliknij, aby edytować format tekstu konspektu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Drugi poziom konspektu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Trzeci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 konspektu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Piąty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Szósty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Trebuchet MS"/>
              </a:rPr>
              <a:t>Siódmy poziom konspektu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64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5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66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7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8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69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0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1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2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73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74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5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6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28DF4B2-4E48-4209-B1C8-2985E0A30901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77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78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45DEC32-244D-42CF-8845-9DA05A524506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16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7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8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19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0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1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2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3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4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25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26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7" name="PlaceHolder 13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8" name="PlaceHolder 14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9" name="PlaceHolder 15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4D73BE7-D70D-47CD-B09F-1309542AFC02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30" name="PlaceHolder 16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1" name="PlaceHolder 17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CA4B5FA-2B14-431F-80D7-BB3501F34AE1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"/>
          <p:cNvGrpSpPr/>
          <p:nvPr/>
        </p:nvGrpSpPr>
        <p:grpSpPr>
          <a:xfrm>
            <a:off x="0" y="-8640"/>
            <a:ext cx="12191760" cy="6866640"/>
            <a:chOff x="0" y="-8640"/>
            <a:chExt cx="12191760" cy="6866640"/>
          </a:xfrm>
        </p:grpSpPr>
        <p:sp>
          <p:nvSpPr>
            <p:cNvPr id="169" name="Line 2"/>
            <p:cNvSpPr/>
            <p:nvPr/>
          </p:nvSpPr>
          <p:spPr>
            <a:xfrm>
              <a:off x="9370800" y="0"/>
              <a:ext cx="1219320" cy="685800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0" name="Line 3"/>
            <p:cNvSpPr/>
            <p:nvPr/>
          </p:nvSpPr>
          <p:spPr>
            <a:xfrm flipH="1">
              <a:off x="7425000" y="3681360"/>
              <a:ext cx="4763520" cy="3176640"/>
            </a:xfrm>
            <a:prstGeom prst="line">
              <a:avLst/>
            </a:prstGeom>
            <a:ln w="9360">
              <a:solidFill>
                <a:schemeClr val="accent1">
                  <a:alpha val="70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9181440" y="-8640"/>
              <a:ext cx="3007080" cy="6866280"/>
            </a:xfrm>
            <a:custGeom>
              <a:avLst/>
              <a:gdLst/>
              <a:ah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2" name="CustomShape 5"/>
            <p:cNvSpPr/>
            <p:nvPr/>
          </p:nvSpPr>
          <p:spPr>
            <a:xfrm>
              <a:off x="9603360" y="-8640"/>
              <a:ext cx="2588040" cy="6866280"/>
            </a:xfrm>
            <a:custGeom>
              <a:avLst/>
              <a:gdLst/>
              <a:ah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3" name="CustomShape 6"/>
            <p:cNvSpPr/>
            <p:nvPr/>
          </p:nvSpPr>
          <p:spPr>
            <a:xfrm>
              <a:off x="8932320" y="3048120"/>
              <a:ext cx="3259440" cy="38095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4" name="CustomShape 7"/>
            <p:cNvSpPr/>
            <p:nvPr/>
          </p:nvSpPr>
          <p:spPr>
            <a:xfrm>
              <a:off x="9334440" y="-8640"/>
              <a:ext cx="2854080" cy="6866280"/>
            </a:xfrm>
            <a:custGeom>
              <a:avLst/>
              <a:gdLst/>
              <a:ah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5" name="CustomShape 8"/>
            <p:cNvSpPr/>
            <p:nvPr/>
          </p:nvSpPr>
          <p:spPr>
            <a:xfrm>
              <a:off x="10898640" y="-8640"/>
              <a:ext cx="1289880" cy="6866280"/>
            </a:xfrm>
            <a:custGeom>
              <a:avLst/>
              <a:gdLst/>
              <a:ah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6" name="CustomShape 9"/>
            <p:cNvSpPr/>
            <p:nvPr/>
          </p:nvSpPr>
          <p:spPr>
            <a:xfrm>
              <a:off x="10938960" y="-8640"/>
              <a:ext cx="1249560" cy="6866280"/>
            </a:xfrm>
            <a:custGeom>
              <a:avLst/>
              <a:gdLst/>
              <a:ah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7" name="CustomShape 10"/>
            <p:cNvSpPr/>
            <p:nvPr/>
          </p:nvSpPr>
          <p:spPr>
            <a:xfrm>
              <a:off x="10371600" y="3589920"/>
              <a:ext cx="1816920" cy="326772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78" name="CustomShape 11"/>
            <p:cNvSpPr/>
            <p:nvPr/>
          </p:nvSpPr>
          <p:spPr>
            <a:xfrm>
              <a:off x="0" y="4013280"/>
              <a:ext cx="448200" cy="284436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3810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79" name="PlaceHolder 12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5fcbef"/>
                </a:solidFill>
                <a:latin typeface="Trebuchet MS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80" name="PlaceHolder 13"/>
          <p:cNvSpPr>
            <a:spLocks noGrp="1"/>
          </p:cNvSpPr>
          <p:nvPr>
            <p:ph type="body"/>
          </p:nvPr>
        </p:nvSpPr>
        <p:spPr>
          <a:xfrm>
            <a:off x="67572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1" name="PlaceHolder 14"/>
          <p:cNvSpPr>
            <a:spLocks noGrp="1"/>
          </p:cNvSpPr>
          <p:nvPr>
            <p:ph type="body"/>
          </p:nvPr>
        </p:nvSpPr>
        <p:spPr>
          <a:xfrm>
            <a:off x="67572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2" name="PlaceHolder 15"/>
          <p:cNvSpPr>
            <a:spLocks noGrp="1"/>
          </p:cNvSpPr>
          <p:nvPr>
            <p:ph type="body"/>
          </p:nvPr>
        </p:nvSpPr>
        <p:spPr>
          <a:xfrm>
            <a:off x="5088240" y="2161080"/>
            <a:ext cx="4185360" cy="57600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3" name="PlaceHolder 16"/>
          <p:cNvSpPr>
            <a:spLocks noGrp="1"/>
          </p:cNvSpPr>
          <p:nvPr>
            <p:ph type="body"/>
          </p:nvPr>
        </p:nvSpPr>
        <p:spPr>
          <a:xfrm>
            <a:off x="5088240" y="2737080"/>
            <a:ext cx="4185360" cy="3303720"/>
          </a:xfrm>
          <a:prstGeom prst="rect">
            <a:avLst/>
          </a:prstGeom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800" spc="-1" strike="noStrike">
                <a:solidFill>
                  <a:srgbClr val="404040"/>
                </a:solidFill>
                <a:latin typeface="Trebuchet MS"/>
              </a:rPr>
              <a:t>Edytuj style wzorca tekstu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Drugi poziom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400" spc="-1" strike="noStrike">
                <a:solidFill>
                  <a:srgbClr val="404040"/>
                </a:solidFill>
                <a:latin typeface="Trebuchet MS"/>
              </a:rPr>
              <a:t>Trzeci poziom</a:t>
            </a:r>
            <a:endParaRPr b="0" lang="en-US" sz="1400" spc="-1" strike="noStrike">
              <a:solidFill>
                <a:srgbClr val="404040"/>
              </a:solidFill>
              <a:latin typeface="Trebuchet MS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Czwarty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b="0" lang="en-US" sz="1200" spc="-1" strike="noStrike">
                <a:solidFill>
                  <a:srgbClr val="404040"/>
                </a:solidFill>
                <a:latin typeface="Trebuchet MS"/>
              </a:rPr>
              <a:t>Piąty poziom</a:t>
            </a:r>
            <a:endParaRPr b="0" lang="en-US" sz="12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84" name="PlaceHolder 17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340B0E8-999D-42F1-8B60-EEB269D3B7DD}" type="datetime">
              <a:rPr b="0" lang="pl-PL" sz="900" spc="-1" strike="noStrike">
                <a:solidFill>
                  <a:srgbClr val="8b8b8b"/>
                </a:solidFill>
                <a:latin typeface="Trebuchet MS"/>
              </a:rPr>
              <a:t>20-5-11</a:t>
            </a:fld>
            <a:endParaRPr b="0" lang="pl-PL" sz="900" spc="-1" strike="noStrike">
              <a:latin typeface="Times New Roman"/>
            </a:endParaRPr>
          </a:p>
        </p:txBody>
      </p:sp>
      <p:sp>
        <p:nvSpPr>
          <p:cNvPr id="185" name="PlaceHolder 18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86" name="PlaceHolder 19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4972B8F-8529-48C5-9B1B-9662293C9494}" type="slidenum">
              <a:rPr b="0" lang="pl-PL" sz="900" spc="-1" strike="noStrike">
                <a:solidFill>
                  <a:srgbClr val="5fcbef"/>
                </a:solidFill>
                <a:latin typeface="Trebuchet MS"/>
              </a:rPr>
              <a:t>&lt;numer&gt;</a:t>
            </a:fld>
            <a:endParaRPr b="0" lang="pl-PL" sz="9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slideLayout" Target="../slideLayouts/slideLayout2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2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28.jpeg"/><Relationship Id="rId7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1811520" y="191520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mbria"/>
              </a:rPr>
              <a:t>Sołectwo Gizewo </a:t>
            </a:r>
            <a:endParaRPr b="0" lang="en-US" sz="5400" spc="-1" strike="noStrike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30" name="Obraz 2" descr=""/>
          <p:cNvPicPr/>
          <p:nvPr/>
        </p:nvPicPr>
        <p:blipFill>
          <a:blip r:embed="rId1"/>
          <a:stretch/>
        </p:blipFill>
        <p:spPr>
          <a:xfrm>
            <a:off x="4731120" y="1113120"/>
            <a:ext cx="1364400" cy="1496160"/>
          </a:xfrm>
          <a:prstGeom prst="rect">
            <a:avLst/>
          </a:prstGeom>
          <a:ln>
            <a:noFill/>
          </a:ln>
        </p:spPr>
      </p:pic>
      <p:pic>
        <p:nvPicPr>
          <p:cNvPr id="231" name="Symbol zastępczy zawartości 5" descr=""/>
          <p:cNvPicPr/>
          <p:nvPr/>
        </p:nvPicPr>
        <p:blipFill>
          <a:blip r:embed="rId2"/>
          <a:stretch/>
        </p:blipFill>
        <p:spPr>
          <a:xfrm>
            <a:off x="3053520" y="3672720"/>
            <a:ext cx="5212080" cy="251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1266480" y="52344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6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świetlic w miejscowościach Gizewo i Rozogi, gmina Sorkwity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10915560" y="62103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783720" y="2019600"/>
            <a:ext cx="9501480" cy="3588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Za pośrednictwem Lokalnej Grupy Działania „Mazurskie Morze” Gmina Sorkwity aplikowała do Urzędu Marszałkowskiego Województwa Warmińsko-Mazurskiego w Olsztynie o przyznanie pomocy na operację w ramach poddziałania 19.2 „Wsparcie na wdrażanie operacji w ramach strategii rozwoju lokalnego kierowanego przez społeczność” objętego PROW na lata 2014-2020 na operację pt. „Remont i modernizacja świetlic wiejskich w miejscowości Gizewo i Rozogi”.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Wartość inwestycji wynosi blisko 152.000,00 zł.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Uzyskane dofinansowanie - wynosi 96.699,00 zł.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000" spc="-1" strike="noStrike">
                <a:solidFill>
                  <a:srgbClr val="000000"/>
                </a:solidFill>
                <a:latin typeface="Trebuchet MS"/>
              </a:rPr>
              <a:t>KOSZT REMONTU ŚWIETLICY w GIZEWIE: 128.520,29 zł.</a:t>
            </a: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620280" y="43812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6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świetlic w miejscowościach Gizewo i Rozogi, gmina Sorkwity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1096560" y="1945080"/>
            <a:ext cx="3709080" cy="359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1600" spc="-1" strike="noStrike">
                <a:solidFill>
                  <a:srgbClr val="404040"/>
                </a:solidFill>
                <a:latin typeface="Trebuchet MS"/>
              </a:rPr>
              <a:t>Świetlica przed remontem:</a:t>
            </a:r>
            <a:endParaRPr b="0" lang="en-US" sz="1600" spc="-1" strike="noStrike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86" name="Obraz 3" descr=""/>
          <p:cNvPicPr/>
          <p:nvPr/>
        </p:nvPicPr>
        <p:blipFill>
          <a:blip r:embed="rId1"/>
          <a:stretch/>
        </p:blipFill>
        <p:spPr>
          <a:xfrm>
            <a:off x="635040" y="2302560"/>
            <a:ext cx="2496600" cy="1872000"/>
          </a:xfrm>
          <a:prstGeom prst="rect">
            <a:avLst/>
          </a:prstGeom>
          <a:ln>
            <a:noFill/>
          </a:ln>
        </p:spPr>
      </p:pic>
      <p:pic>
        <p:nvPicPr>
          <p:cNvPr id="287" name="Obraz 6" descr=""/>
          <p:cNvPicPr/>
          <p:nvPr/>
        </p:nvPicPr>
        <p:blipFill>
          <a:blip r:embed="rId2"/>
          <a:stretch/>
        </p:blipFill>
        <p:spPr>
          <a:xfrm>
            <a:off x="6527160" y="2272680"/>
            <a:ext cx="2496600" cy="1872000"/>
          </a:xfrm>
          <a:prstGeom prst="rect">
            <a:avLst/>
          </a:prstGeom>
          <a:ln>
            <a:noFill/>
          </a:ln>
        </p:spPr>
      </p:pic>
      <p:sp>
        <p:nvSpPr>
          <p:cNvPr id="288" name="CustomShape 3"/>
          <p:cNvSpPr/>
          <p:nvPr/>
        </p:nvSpPr>
        <p:spPr>
          <a:xfrm>
            <a:off x="6557760" y="1945080"/>
            <a:ext cx="370908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90000"/>
              </a:lnSpc>
              <a:spcBef>
                <a:spcPts val="1599"/>
              </a:spcBef>
            </a:pPr>
            <a:r>
              <a:rPr b="0" lang="pl-PL" sz="1600" spc="-1" strike="noStrike">
                <a:solidFill>
                  <a:srgbClr val="000000"/>
                </a:solidFill>
                <a:latin typeface="Trebuchet MS"/>
              </a:rPr>
              <a:t>Świetlica po remoncie: 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289" name="Obraz 9" descr=""/>
          <p:cNvPicPr/>
          <p:nvPr/>
        </p:nvPicPr>
        <p:blipFill>
          <a:blip r:embed="rId3"/>
          <a:stretch/>
        </p:blipFill>
        <p:spPr>
          <a:xfrm>
            <a:off x="3359160" y="2302560"/>
            <a:ext cx="2304360" cy="1872000"/>
          </a:xfrm>
          <a:prstGeom prst="rect">
            <a:avLst/>
          </a:prstGeom>
          <a:ln>
            <a:noFill/>
          </a:ln>
        </p:spPr>
      </p:pic>
      <p:pic>
        <p:nvPicPr>
          <p:cNvPr id="290" name="Obraz 11" descr=""/>
          <p:cNvPicPr/>
          <p:nvPr/>
        </p:nvPicPr>
        <p:blipFill>
          <a:blip r:embed="rId4"/>
          <a:stretch/>
        </p:blipFill>
        <p:spPr>
          <a:xfrm>
            <a:off x="599760" y="4302720"/>
            <a:ext cx="2531880" cy="2016000"/>
          </a:xfrm>
          <a:prstGeom prst="rect">
            <a:avLst/>
          </a:prstGeom>
          <a:ln>
            <a:noFill/>
          </a:ln>
        </p:spPr>
      </p:pic>
      <p:pic>
        <p:nvPicPr>
          <p:cNvPr id="291" name="Obraz 13" descr=""/>
          <p:cNvPicPr/>
          <p:nvPr/>
        </p:nvPicPr>
        <p:blipFill>
          <a:blip r:embed="rId5"/>
          <a:stretch/>
        </p:blipFill>
        <p:spPr>
          <a:xfrm>
            <a:off x="3359160" y="4302720"/>
            <a:ext cx="2304360" cy="2016000"/>
          </a:xfrm>
          <a:prstGeom prst="rect">
            <a:avLst/>
          </a:prstGeom>
          <a:ln>
            <a:noFill/>
          </a:ln>
        </p:spPr>
      </p:pic>
      <p:pic>
        <p:nvPicPr>
          <p:cNvPr id="292" name="Obraz 15" descr=""/>
          <p:cNvPicPr/>
          <p:nvPr/>
        </p:nvPicPr>
        <p:blipFill>
          <a:blip r:embed="rId6"/>
          <a:stretch/>
        </p:blipFill>
        <p:spPr>
          <a:xfrm>
            <a:off x="6457320" y="4302720"/>
            <a:ext cx="2574360" cy="1963800"/>
          </a:xfrm>
          <a:prstGeom prst="rect">
            <a:avLst/>
          </a:prstGeom>
          <a:ln>
            <a:noFill/>
          </a:ln>
        </p:spPr>
      </p:pic>
      <p:pic>
        <p:nvPicPr>
          <p:cNvPr id="293" name="Obraz 17" descr=""/>
          <p:cNvPicPr/>
          <p:nvPr/>
        </p:nvPicPr>
        <p:blipFill>
          <a:blip r:embed="rId7"/>
          <a:stretch/>
        </p:blipFill>
        <p:spPr>
          <a:xfrm>
            <a:off x="9151560" y="2247480"/>
            <a:ext cx="2459880" cy="1844640"/>
          </a:xfrm>
          <a:prstGeom prst="rect">
            <a:avLst/>
          </a:prstGeom>
          <a:ln>
            <a:noFill/>
          </a:ln>
        </p:spPr>
      </p:pic>
      <p:pic>
        <p:nvPicPr>
          <p:cNvPr id="294" name="Obraz 19" descr=""/>
          <p:cNvPicPr/>
          <p:nvPr/>
        </p:nvPicPr>
        <p:blipFill>
          <a:blip r:embed="rId8"/>
          <a:stretch/>
        </p:blipFill>
        <p:spPr>
          <a:xfrm>
            <a:off x="9185040" y="4263480"/>
            <a:ext cx="2459880" cy="1963800"/>
          </a:xfrm>
          <a:prstGeom prst="rect">
            <a:avLst/>
          </a:prstGeom>
          <a:ln>
            <a:noFill/>
          </a:ln>
        </p:spPr>
      </p:pic>
      <p:sp>
        <p:nvSpPr>
          <p:cNvPr id="295" name="CustomShape 4"/>
          <p:cNvSpPr/>
          <p:nvPr/>
        </p:nvSpPr>
        <p:spPr>
          <a:xfrm>
            <a:off x="10915560" y="62103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677160" y="609480"/>
            <a:ext cx="997128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REMONT I MODERNIZACJA REMIZY OCHOTNICZEJ STRAŻY POŻARNEJ W GIZEWIE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876240" y="2096640"/>
            <a:ext cx="9486720" cy="407520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Gmina Sorkwity w 2017 r. otrzymała dotację ze środków w budżetu Województwa Warmińsko – Mazurskiego na inwestycję związaną                z remontem i modernizacją remizy OSP w Gizewie. Uzyskana kwota dofinasowania to: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Trebuchet MS"/>
              </a:rPr>
              <a:t>10 000,00 zł</a:t>
            </a: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. Zakres przeprowadzonych odejmował dach: rozbiórkę starego pokrycia papowego, wymianę części zgniłego deskowania i zaimpregnowania całości drewna, wykonanie nowego pokrycia z blachy trapezowej wraz ze wstępnym pokryciem papowym wraz z dociepleniem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Łączny koszt zadania wynosi brutto: 19 070,61 zł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677160" y="609480"/>
            <a:ext cx="997128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REMONT I MODERNIZACJA REMIZY OCHOTNICZEJ STRAŻY POŻARNEJ W GIZEWIE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819000" y="2077560"/>
            <a:ext cx="9639000" cy="3884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Jednocześnie Ochotnicza Straż Pożarna w Gizewie uzyskała dofinansowanie  z Wojewódzkiego Funduszu Ochrony Środowiska                  i Gospodarki Wodnej w Olsztynie w wysokości: </a:t>
            </a:r>
            <a:r>
              <a:rPr b="1" lang="en-US" sz="2400" spc="-1" strike="noStrike" u="sng">
                <a:solidFill>
                  <a:srgbClr val="000000"/>
                </a:solidFill>
                <a:uFillTx/>
                <a:latin typeface="Trebuchet MS"/>
              </a:rPr>
              <a:t>9 993,88 zł  </a:t>
            </a: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na termomodernizacje budynku remizy obejmującej docieplenie ścian zewnętrznych (docieplenie metodą lekką-mokrą).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Trebuchet MS"/>
              </a:rPr>
              <a:t>Całkowita wartość inwestycji poniesiona przez OSP w Gizewie to brutto: </a:t>
            </a:r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12 492,35 zł. 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677160" y="609480"/>
            <a:ext cx="8596440" cy="818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REMIZA OSP W GIZEWIE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03" name="TextShape 2"/>
          <p:cNvSpPr txBox="1"/>
          <p:nvPr/>
        </p:nvSpPr>
        <p:spPr>
          <a:xfrm>
            <a:off x="838080" y="1658520"/>
            <a:ext cx="4324320" cy="575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Trebuchet MS"/>
              </a:rPr>
              <a:t>Remiza przed remontem:</a:t>
            </a:r>
            <a:endParaRPr b="0" lang="en-US" sz="24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6811920" y="1666080"/>
            <a:ext cx="360108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just">
              <a:lnSpc>
                <a:spcPct val="90000"/>
              </a:lnSpc>
              <a:spcBef>
                <a:spcPts val="1599"/>
              </a:spcBef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Remiza po remoncie: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305" name="Obraz 10" descr=""/>
          <p:cNvPicPr/>
          <p:nvPr/>
        </p:nvPicPr>
        <p:blipFill>
          <a:blip r:embed="rId1"/>
          <a:stretch/>
        </p:blipFill>
        <p:spPr>
          <a:xfrm>
            <a:off x="2818080" y="4231080"/>
            <a:ext cx="3070440" cy="1726560"/>
          </a:xfrm>
          <a:prstGeom prst="rect">
            <a:avLst/>
          </a:prstGeom>
          <a:ln>
            <a:noFill/>
          </a:ln>
        </p:spPr>
      </p:pic>
      <p:pic>
        <p:nvPicPr>
          <p:cNvPr id="306" name="Obraz 3" descr=""/>
          <p:cNvPicPr/>
          <p:nvPr/>
        </p:nvPicPr>
        <p:blipFill>
          <a:blip r:embed="rId2"/>
          <a:stretch/>
        </p:blipFill>
        <p:spPr>
          <a:xfrm>
            <a:off x="6689880" y="2318400"/>
            <a:ext cx="2700000" cy="2024640"/>
          </a:xfrm>
          <a:prstGeom prst="rect">
            <a:avLst/>
          </a:prstGeom>
          <a:ln>
            <a:noFill/>
          </a:ln>
        </p:spPr>
      </p:pic>
      <p:pic>
        <p:nvPicPr>
          <p:cNvPr id="307" name="Obraz 7" descr=""/>
          <p:cNvPicPr/>
          <p:nvPr/>
        </p:nvPicPr>
        <p:blipFill>
          <a:blip r:embed="rId3"/>
          <a:stretch/>
        </p:blipFill>
        <p:spPr>
          <a:xfrm>
            <a:off x="8040240" y="4541040"/>
            <a:ext cx="2700000" cy="1973520"/>
          </a:xfrm>
          <a:prstGeom prst="rect">
            <a:avLst/>
          </a:prstGeom>
          <a:ln>
            <a:noFill/>
          </a:ln>
        </p:spPr>
      </p:pic>
      <p:pic>
        <p:nvPicPr>
          <p:cNvPr id="308" name="Obraz 11" descr=""/>
          <p:cNvPicPr/>
          <p:nvPr/>
        </p:nvPicPr>
        <p:blipFill>
          <a:blip r:embed="rId4"/>
          <a:stretch/>
        </p:blipFill>
        <p:spPr>
          <a:xfrm>
            <a:off x="9481320" y="2327040"/>
            <a:ext cx="2484000" cy="2015640"/>
          </a:xfrm>
          <a:prstGeom prst="rect">
            <a:avLst/>
          </a:prstGeom>
          <a:ln>
            <a:noFill/>
          </a:ln>
        </p:spPr>
      </p:pic>
      <p:pic>
        <p:nvPicPr>
          <p:cNvPr id="309" name="Picture 2" descr="F:\remont i modernizacja świetlicy Gizewo i Rozogi\zdjęcia\FB_20171107_09_43_37_Saved_Picture.jpg"/>
          <p:cNvPicPr/>
          <p:nvPr/>
        </p:nvPicPr>
        <p:blipFill>
          <a:blip r:embed="rId5"/>
          <a:stretch/>
        </p:blipFill>
        <p:spPr>
          <a:xfrm>
            <a:off x="781200" y="2309760"/>
            <a:ext cx="5581440" cy="418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5187600" y="903960"/>
            <a:ext cx="6462000" cy="13010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4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DOPOSAŻENIE OSP W GIZEWIE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- MOTOPOMPA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5187600" y="2718000"/>
            <a:ext cx="616140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 2017 r. dla Ochotniczej Straży Pożarnej w Gizewie została przekazana nowoczesna motopompa „Tohatsu” VE 1500 o wartości blisko 40.000,00 zł pozyskanej za pośrednictwem Komendy Powiatowej Państwowej Straży Pożarnej w Mrągowie.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312" name="Obraz 3" descr=""/>
          <p:cNvPicPr/>
          <p:nvPr/>
        </p:nvPicPr>
        <p:blipFill>
          <a:blip r:embed="rId1"/>
          <a:stretch/>
        </p:blipFill>
        <p:spPr>
          <a:xfrm>
            <a:off x="541800" y="154080"/>
            <a:ext cx="4151520" cy="3113280"/>
          </a:xfrm>
          <a:prstGeom prst="rect">
            <a:avLst/>
          </a:prstGeom>
          <a:ln>
            <a:noFill/>
          </a:ln>
        </p:spPr>
      </p:pic>
      <p:pic>
        <p:nvPicPr>
          <p:cNvPr id="313" name="Obraz 5" descr=""/>
          <p:cNvPicPr/>
          <p:nvPr/>
        </p:nvPicPr>
        <p:blipFill>
          <a:blip r:embed="rId2"/>
          <a:stretch/>
        </p:blipFill>
        <p:spPr>
          <a:xfrm>
            <a:off x="541800" y="3454920"/>
            <a:ext cx="4151520" cy="304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546120" y="661320"/>
            <a:ext cx="6978240" cy="1142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DOPOSAŻENIE BOISKA</a:t>
            </a:r>
            <a:br/>
            <a:r>
              <a:rPr b="1" lang="en-US" sz="2700" spc="-1" strike="noStrike">
                <a:solidFill>
                  <a:srgbClr val="000000"/>
                </a:solidFill>
                <a:latin typeface="Cambria"/>
              </a:rPr>
              <a:t>w miejscowości Gizewo</a:t>
            </a:r>
            <a:endParaRPr b="0" lang="en-US" sz="27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2275200" y="2395080"/>
            <a:ext cx="7992360" cy="2062440"/>
          </a:xfrm>
          <a:prstGeom prst="rect">
            <a:avLst/>
          </a:prstGeom>
          <a:gradFill rotWithShape="0">
            <a:gsLst>
              <a:gs pos="0">
                <a:srgbClr val="64a384"/>
              </a:gs>
              <a:gs pos="100000">
                <a:srgbClr val="b9d0c4">
                  <a:alpha val="0"/>
                </a:srgbClr>
              </a:gs>
            </a:gsLst>
            <a:lin ang="16200000"/>
          </a:gradFill>
          <a:ln w="12600">
            <a:solidFill>
              <a:srgbClr val="2e946b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Trebuchet MS"/>
              </a:rPr>
              <a:t>Na potrzeby Sołectwa Gizewo zakupiony został komplet słupków stalowych wraz z siatką i liniami wyznaczającymi pole do gry w celu zagospodarowania terenu przy świetlicy wiejskiej na boisko do siatki plażowej. </a:t>
            </a:r>
            <a:endParaRPr b="0" lang="en-US" sz="20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en-US" sz="2400" spc="-1" strike="noStrike">
                <a:solidFill>
                  <a:srgbClr val="000000"/>
                </a:solidFill>
                <a:latin typeface="Trebuchet MS"/>
              </a:rPr>
              <a:t>Wartość zakupu: 1 341,00 zł</a:t>
            </a:r>
            <a:r>
              <a:rPr b="0" lang="en-US" sz="1800" spc="-1" strike="noStrike">
                <a:solidFill>
                  <a:srgbClr val="000000"/>
                </a:solidFill>
                <a:latin typeface="Trebuchet MS"/>
              </a:rPr>
              <a:t>. 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1307520" y="4725000"/>
            <a:ext cx="97714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599"/>
              </a:spcBef>
            </a:pPr>
            <a:endParaRPr b="0" lang="pl-PL" sz="2200" spc="-1" strike="noStrike">
              <a:latin typeface="Arial"/>
            </a:endParaRPr>
          </a:p>
        </p:txBody>
      </p:sp>
      <p:sp>
        <p:nvSpPr>
          <p:cNvPr id="317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2017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740126923"/>
              </p:ext>
            </p:extLst>
          </p:nvPr>
        </p:nvGraphicFramePr>
        <p:xfrm>
          <a:off x="677160" y="609480"/>
          <a:ext cx="8596440" cy="1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18" name="CustomShape 1"/>
          <p:cNvSpPr/>
          <p:nvPr/>
        </p:nvSpPr>
        <p:spPr>
          <a:xfrm>
            <a:off x="1045800" y="2773080"/>
            <a:ext cx="5050080" cy="913320"/>
          </a:xfrm>
          <a:prstGeom prst="rect">
            <a:avLst/>
          </a:prstGeom>
          <a:noFill/>
          <a:ln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Na wniosek mieszkańców Gizewa wykonane zostało utwardzenie ternu przy remizie OSP     w Gizewie kostką typu polbruk.</a:t>
            </a:r>
            <a:endParaRPr b="0" lang="pl-PL" sz="1800" spc="-1" strike="noStrike">
              <a:latin typeface="Arial"/>
            </a:endParaRPr>
          </a:p>
        </p:txBody>
      </p:sp>
      <p:grpSp>
        <p:nvGrpSpPr>
          <p:cNvPr id="319" name="Group 2"/>
          <p:cNvGrpSpPr/>
          <p:nvPr/>
        </p:nvGrpSpPr>
        <p:grpSpPr>
          <a:xfrm>
            <a:off x="677160" y="5537880"/>
            <a:ext cx="5848560" cy="632160"/>
            <a:chOff x="677160" y="5537880"/>
            <a:chExt cx="5848560" cy="632160"/>
          </a:xfrm>
        </p:grpSpPr>
        <p:sp>
          <p:nvSpPr>
            <p:cNvPr id="320" name="CustomShape 3"/>
            <p:cNvSpPr/>
            <p:nvPr/>
          </p:nvSpPr>
          <p:spPr>
            <a:xfrm>
              <a:off x="677160" y="5537880"/>
              <a:ext cx="5848560" cy="632160"/>
            </a:xfrm>
            <a:prstGeom prst="roundRect">
              <a:avLst>
                <a:gd name="adj" fmla="val 16667"/>
              </a:avLst>
            </a:prstGeom>
            <a:ln>
              <a:round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21" name="CustomShape 4"/>
            <p:cNvSpPr/>
            <p:nvPr/>
          </p:nvSpPr>
          <p:spPr>
            <a:xfrm>
              <a:off x="696600" y="5568840"/>
              <a:ext cx="5810040" cy="5706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7240" rIns="57240" tIns="57240" bIns="57240" anchor="ctr">
              <a:noAutofit/>
            </a:bodyPr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endParaRPr b="0" lang="pl-PL" sz="18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Wartość inwestycji: 3.997,84 zł</a:t>
              </a:r>
              <a:endParaRPr b="0" lang="pl-PL" sz="24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b="1" lang="pl-PL" sz="2400" spc="-1" strike="noStrike">
                  <a:solidFill>
                    <a:srgbClr val="000000"/>
                  </a:solidFill>
                  <a:latin typeface="Trebuchet MS"/>
                </a:rPr>
                <a:t>  </a:t>
              </a:r>
              <a:endParaRPr b="0" lang="pl-PL" sz="2400" spc="-1" strike="noStrike">
                <a:latin typeface="Arial"/>
              </a:endParaRPr>
            </a:p>
          </p:txBody>
        </p:sp>
      </p:grpSp>
      <p:sp>
        <p:nvSpPr>
          <p:cNvPr id="322" name="CustomShape 5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323" name="Symbol zastępczy zawartości 11" descr=""/>
          <p:cNvPicPr/>
          <p:nvPr/>
        </p:nvPicPr>
        <p:blipFill>
          <a:blip r:embed="rId6"/>
          <a:stretch/>
        </p:blipFill>
        <p:spPr>
          <a:xfrm>
            <a:off x="6833160" y="2269080"/>
            <a:ext cx="4977360" cy="373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 w miejscowości – GIZEWO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677880" y="2160720"/>
            <a:ext cx="7303680" cy="38811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W ramach modernizacji oświetlenia ulicznego zamontowane zostały energooszczędne źródła światła oświetlenia ulicznego typu LED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1800" spc="-1" strike="noStrike">
                <a:solidFill>
                  <a:srgbClr val="404040"/>
                </a:solidFill>
                <a:latin typeface="Trebuchet MS"/>
              </a:rPr>
              <a:t>Sołectwo GIZEWO – nowe oprawy: 17 sztuk</a:t>
            </a: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916920" y="5547240"/>
            <a:ext cx="71218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Całkowita wartość inwestycji: </a:t>
            </a: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520 063,54 </a:t>
            </a: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zł 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327" name="Obraz 5" descr=""/>
          <p:cNvPicPr/>
          <p:nvPr/>
        </p:nvPicPr>
        <p:blipFill>
          <a:blip r:embed="rId1"/>
          <a:stretch/>
        </p:blipFill>
        <p:spPr>
          <a:xfrm>
            <a:off x="8610480" y="2027160"/>
            <a:ext cx="2819160" cy="3758760"/>
          </a:xfrm>
          <a:prstGeom prst="rect">
            <a:avLst/>
          </a:prstGeom>
          <a:ln>
            <a:noFill/>
          </a:ln>
        </p:spPr>
      </p:pic>
      <p:sp>
        <p:nvSpPr>
          <p:cNvPr id="328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Modernizacja oświetlenia ulicznego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 w miejscowości – GIZEWO 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2018</a:t>
            </a:r>
            <a:endParaRPr b="0" lang="pl-PL" sz="1800" spc="-1" strike="noStrike">
              <a:latin typeface="Arial"/>
            </a:endParaRPr>
          </a:p>
        </p:txBody>
      </p:sp>
      <p:graphicFrame>
        <p:nvGraphicFramePr>
          <p:cNvPr id="331" name="Wykres 4"/>
          <p:cNvGraphicFramePr/>
          <p:nvPr/>
        </p:nvGraphicFramePr>
        <p:xfrm>
          <a:off x="1004040" y="1930320"/>
          <a:ext cx="8269560" cy="492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495360" y="827280"/>
            <a:ext cx="9101160" cy="9248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ZAGOSPODAROWANIE BOISKA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819000" y="5408280"/>
            <a:ext cx="5810040" cy="8218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12.472,00 zł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2400" spc="-1" strike="noStrike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673200" y="2457360"/>
            <a:ext cx="605124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 ramach zagospodarowanie boiska w Gizewie zakupione zostały: </a:t>
            </a:r>
            <a:endParaRPr b="0" lang="pl-PL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dwie bramki do piłki nożnej 5m x 2m,  </a:t>
            </a:r>
            <a:endParaRPr b="0" lang="pl-PL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piłkochwyty 4,00 m wysokie i długie 20,0 m oraz</a:t>
            </a:r>
            <a:endParaRPr b="0" lang="pl-PL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wykonano niwelację płyty boiska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235" name="Obraz 3" descr=""/>
          <p:cNvPicPr/>
          <p:nvPr/>
        </p:nvPicPr>
        <p:blipFill>
          <a:blip r:embed="rId1"/>
          <a:stretch/>
        </p:blipFill>
        <p:spPr>
          <a:xfrm>
            <a:off x="6972120" y="2036520"/>
            <a:ext cx="3953520" cy="29653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677160" y="609480"/>
            <a:ext cx="9152280" cy="1320480"/>
          </a:xfrm>
          <a:prstGeom prst="rect">
            <a:avLst/>
          </a:prstGeom>
          <a:solidFill>
            <a:srgbClr val="5fcbef"/>
          </a:solidFill>
          <a:ln w="25560">
            <a:solidFill>
              <a:srgbClr val="ffffff"/>
            </a:solidFill>
            <a:round/>
          </a:ln>
        </p:spPr>
        <p:txBody>
          <a:bodyPr>
            <a:normAutofit fontScale="89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Tablice ogłoszeniowe  </a:t>
            </a:r>
            <a:br/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na potrzeby sołectwa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3619440" y="5920920"/>
            <a:ext cx="522000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1.230,00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685800" y="1968480"/>
            <a:ext cx="91818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Wykonanie oraz montaż dwóch drewnianych  tablic ogłoszeniowych dla sołectwa Gizewo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40" name="Obraz 3" descr=""/>
          <p:cNvPicPr/>
          <p:nvPr/>
        </p:nvPicPr>
        <p:blipFill>
          <a:blip r:embed="rId1"/>
          <a:stretch/>
        </p:blipFill>
        <p:spPr>
          <a:xfrm>
            <a:off x="1609200" y="3172680"/>
            <a:ext cx="2885760" cy="2164320"/>
          </a:xfrm>
          <a:prstGeom prst="rect">
            <a:avLst/>
          </a:prstGeom>
          <a:ln>
            <a:noFill/>
          </a:ln>
        </p:spPr>
      </p:pic>
      <p:pic>
        <p:nvPicPr>
          <p:cNvPr id="241" name="Obraz 7" descr=""/>
          <p:cNvPicPr/>
          <p:nvPr/>
        </p:nvPicPr>
        <p:blipFill>
          <a:blip r:embed="rId2"/>
          <a:stretch/>
        </p:blipFill>
        <p:spPr>
          <a:xfrm>
            <a:off x="7259400" y="3071520"/>
            <a:ext cx="2959560" cy="2219400"/>
          </a:xfrm>
          <a:prstGeom prst="rect">
            <a:avLst/>
          </a:prstGeom>
          <a:ln>
            <a:noFill/>
          </a:ln>
        </p:spPr>
      </p:pic>
      <p:sp>
        <p:nvSpPr>
          <p:cNvPr id="242" name="CustomShape 4"/>
          <p:cNvSpPr/>
          <p:nvPr/>
        </p:nvSpPr>
        <p:spPr>
          <a:xfrm>
            <a:off x="1397880" y="5409000"/>
            <a:ext cx="3845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Tablica ogłoszeń przy świetlicy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3" name="CustomShape 5"/>
          <p:cNvSpPr/>
          <p:nvPr/>
        </p:nvSpPr>
        <p:spPr>
          <a:xfrm>
            <a:off x="6871680" y="5387040"/>
            <a:ext cx="4305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Tablica ogłoszeń na przystanku - kolonia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4" name="CustomShape 6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571680" y="723960"/>
            <a:ext cx="4559040" cy="6854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Trebuchet MS"/>
              </a:rPr>
              <a:t>ZAKUP NAMIOTU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584280" y="575568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944,00 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533520" y="1837800"/>
            <a:ext cx="47113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namiotu na potrzeby sołectwa  o wym. 4,5 m x 3 m  w kolorze zielonym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5803920" y="580680"/>
            <a:ext cx="520668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 fontScale="28000"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Tabliczki z numeracją porządkową nieruchomości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5829480" y="1965960"/>
            <a:ext cx="5581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Zakup 13 tabliczek dwustronnych  z numerami porządkowymi nieruchomości w zabudowie kolonijnej  wraz z 13 słupkami do tabliczek oraz trzy jednostronne ze słupkami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50" name="CustomShape 6"/>
          <p:cNvSpPr/>
          <p:nvPr/>
        </p:nvSpPr>
        <p:spPr>
          <a:xfrm>
            <a:off x="6140520" y="5772960"/>
            <a:ext cx="5213160" cy="456120"/>
          </a:xfrm>
          <a:prstGeom prst="rect">
            <a:avLst/>
          </a:prstGeom>
          <a:ln>
            <a:rou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2.127,16 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51" name="Obraz 3" descr=""/>
          <p:cNvPicPr/>
          <p:nvPr/>
        </p:nvPicPr>
        <p:blipFill>
          <a:blip r:embed="rId1"/>
          <a:stretch/>
        </p:blipFill>
        <p:spPr>
          <a:xfrm>
            <a:off x="6922440" y="3415320"/>
            <a:ext cx="2912760" cy="2184480"/>
          </a:xfrm>
          <a:prstGeom prst="rect">
            <a:avLst/>
          </a:prstGeom>
          <a:ln>
            <a:noFill/>
          </a:ln>
        </p:spPr>
      </p:pic>
      <p:pic>
        <p:nvPicPr>
          <p:cNvPr id="252" name="Picture 2" descr="https://homegarden.com.pl/i/prod/namiot-handlowy-300-x-600-cm-zielony-home-garden-4634.jpg"/>
          <p:cNvPicPr/>
          <p:nvPr/>
        </p:nvPicPr>
        <p:blipFill>
          <a:blip r:embed="rId2"/>
          <a:stretch/>
        </p:blipFill>
        <p:spPr>
          <a:xfrm>
            <a:off x="1437480" y="3675960"/>
            <a:ext cx="2725200" cy="1815840"/>
          </a:xfrm>
          <a:prstGeom prst="rect">
            <a:avLst/>
          </a:prstGeom>
          <a:ln>
            <a:noFill/>
          </a:ln>
        </p:spPr>
      </p:pic>
      <p:sp>
        <p:nvSpPr>
          <p:cNvPr id="253" name="CustomShape 7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787320" y="498240"/>
            <a:ext cx="457164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Doposażenie świetlicy w Gizewie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781200" y="5874480"/>
            <a:ext cx="48826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 7000,00  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685800" y="1869840"/>
            <a:ext cx="46857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Doposażenie świetlicy w Gizewie zakup krzeseł -60 szt. i stołów świetlicowych – 20 szt.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5892840" y="685800"/>
            <a:ext cx="4571640" cy="115164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anchor="ctr">
            <a:normAutofit/>
          </a:bodyPr>
          <a:p>
            <a:pPr algn="ctr">
              <a:lnSpc>
                <a:spcPct val="90000"/>
              </a:lnSpc>
            </a:pPr>
            <a:r>
              <a:rPr b="1" lang="pl-PL" sz="4400" spc="-1" strike="noStrike" cap="all">
                <a:solidFill>
                  <a:srgbClr val="000000"/>
                </a:solidFill>
                <a:latin typeface="Cambria"/>
              </a:rPr>
              <a:t>Zakup koszy 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258" name="CustomShape 5"/>
          <p:cNvSpPr/>
          <p:nvPr/>
        </p:nvSpPr>
        <p:spPr>
          <a:xfrm>
            <a:off x="5918040" y="2003400"/>
            <a:ext cx="47876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000" spc="-1" strike="noStrike">
                <a:solidFill>
                  <a:srgbClr val="000000"/>
                </a:solidFill>
                <a:latin typeface="Trebuchet MS"/>
              </a:rPr>
              <a:t>Zakupione zostały na potrzeby sołectwa Gizewo w 2015 r. betonowe kosze poj. 40 l - szt. 2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59" name="CustomShape 6"/>
          <p:cNvSpPr/>
          <p:nvPr/>
        </p:nvSpPr>
        <p:spPr>
          <a:xfrm>
            <a:off x="6153120" y="5889600"/>
            <a:ext cx="453348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 799,50 zł 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260" name="Obraz 3" descr=""/>
          <p:cNvPicPr/>
          <p:nvPr/>
        </p:nvPicPr>
        <p:blipFill>
          <a:blip r:embed="rId1"/>
          <a:stretch/>
        </p:blipFill>
        <p:spPr>
          <a:xfrm>
            <a:off x="1743840" y="3250440"/>
            <a:ext cx="2973960" cy="2230200"/>
          </a:xfrm>
          <a:prstGeom prst="rect">
            <a:avLst/>
          </a:prstGeom>
          <a:ln>
            <a:noFill/>
          </a:ln>
        </p:spPr>
      </p:pic>
      <p:sp>
        <p:nvSpPr>
          <p:cNvPr id="261" name="CustomShape 7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2015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62" name="Picture 2" descr="Znalezione obrazy dla zapytania betonowe kosze poj. 40 l szeÅciokÄtne"/>
          <p:cNvPicPr/>
          <p:nvPr/>
        </p:nvPicPr>
        <p:blipFill>
          <a:blip r:embed="rId2"/>
          <a:stretch/>
        </p:blipFill>
        <p:spPr>
          <a:xfrm>
            <a:off x="7351560" y="3286800"/>
            <a:ext cx="1993680" cy="199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839520" y="856440"/>
            <a:ext cx="9329400" cy="12927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ZAKUP SIATKI OCYNKOWANEJ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 I SŁUPKÓW NA OGRODZENIE BOISKA </a:t>
            </a:r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1370520" y="5572080"/>
            <a:ext cx="533484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3.030,00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66" name="Picture 2" descr="C:\Users\wybory\Desktop\Zdjęcia\Gizewo 2018 (6).jpg"/>
          <p:cNvPicPr/>
          <p:nvPr/>
        </p:nvPicPr>
        <p:blipFill>
          <a:blip r:embed="rId1"/>
          <a:stretch/>
        </p:blipFill>
        <p:spPr>
          <a:xfrm>
            <a:off x="7124760" y="2523240"/>
            <a:ext cx="4304880" cy="3228480"/>
          </a:xfrm>
          <a:prstGeom prst="rect">
            <a:avLst/>
          </a:prstGeom>
          <a:ln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1097280" y="2913840"/>
            <a:ext cx="57096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W 2016 r. zakupiona została siatka ocynkowana  100 mb oraz 42 słupki w celu wykonania ogrodzenia boiska.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875880" y="469080"/>
            <a:ext cx="9063720" cy="8175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Doposażenie OSP Gizewo 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573840" y="1639440"/>
            <a:ext cx="39394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Trebuchet MS"/>
              </a:rPr>
              <a:t>Na potrzeby OSP w Gizewie pozyskano używany samochód średniego ratownictwa gaśniczego.</a:t>
            </a:r>
            <a:endParaRPr b="0" lang="pl-PL" sz="2200" spc="-1" strike="noStrike"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271" name="Obraz 5" descr=""/>
          <p:cNvPicPr/>
          <p:nvPr/>
        </p:nvPicPr>
        <p:blipFill>
          <a:blip r:embed="rId1"/>
          <a:stretch/>
        </p:blipFill>
        <p:spPr>
          <a:xfrm>
            <a:off x="4812840" y="1492200"/>
            <a:ext cx="6636240" cy="497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875880" y="469080"/>
            <a:ext cx="9063720" cy="154656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rmAutofit fontScale="63000"/>
          </a:bodyPr>
          <a:p>
            <a:pPr algn="ctr">
              <a:lnSpc>
                <a:spcPct val="10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mbria"/>
              </a:rPr>
              <a:t>REMONT INSTALACJI ELEKTRYCZNEJ W BUDYNKU REMIZY OSP GIZEWO</a:t>
            </a:r>
            <a:endParaRPr b="0" lang="en-US" sz="44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5607360" y="5441400"/>
            <a:ext cx="49003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Wartość inwestycji: 6.974,97 zł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10881360" y="6100200"/>
            <a:ext cx="113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5607360" y="2644560"/>
            <a:ext cx="4332240" cy="109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200" spc="-1" strike="noStrike">
                <a:solidFill>
                  <a:srgbClr val="000000"/>
                </a:solidFill>
                <a:latin typeface="Trebuchet MS"/>
              </a:rPr>
              <a:t>W 2016 r. wykonany został remont instalacji elektrycznej w budynku remizy OSP w Gizewie.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276" name="Picture 2" descr="http://mragowo24.info/images/art/2018/01/gizewo_2401.jpg"/>
          <p:cNvPicPr/>
          <p:nvPr/>
        </p:nvPicPr>
        <p:blipFill>
          <a:blip r:embed="rId1"/>
          <a:stretch/>
        </p:blipFill>
        <p:spPr>
          <a:xfrm>
            <a:off x="836640" y="2644560"/>
            <a:ext cx="4344480" cy="325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78800" y="838800"/>
            <a:ext cx="10396440" cy="196128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 w="12600">
            <a:solidFill>
              <a:srgbClr val="5fcbef"/>
            </a:solidFill>
            <a:round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TERMOMODERNIZACJA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ŚWIETLICY WIEJSKIEJ I REMIZY OSP </a:t>
            </a:r>
            <a:br/>
            <a:r>
              <a:rPr b="1" lang="en-US" sz="3600" spc="-1" strike="noStrike">
                <a:solidFill>
                  <a:srgbClr val="000000"/>
                </a:solidFill>
                <a:latin typeface="Cambria"/>
              </a:rPr>
              <a:t>- DOKUMENTACJA </a:t>
            </a:r>
            <a:br/>
            <a:endParaRPr b="0" lang="en-US" sz="3600" spc="-1" strike="noStrike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048120" y="5245920"/>
            <a:ext cx="5856120" cy="456120"/>
          </a:xfrm>
          <a:prstGeom prst="rect">
            <a:avLst/>
          </a:prstGeom>
          <a:gradFill rotWithShape="0">
            <a:gsLst>
              <a:gs pos="0">
                <a:srgbClr val="7cd0f0"/>
              </a:gs>
              <a:gs pos="100000">
                <a:srgbClr val="d3eef9">
                  <a:alpha val="0"/>
                </a:srgbClr>
              </a:gs>
            </a:gsLst>
            <a:lin ang="16200000"/>
          </a:gradFill>
          <a:ln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Trebuchet MS"/>
              </a:rPr>
              <a:t>Wartość inwestycji: 9.050,00  zł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980640" y="3005280"/>
            <a:ext cx="9096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Trebuchet MS"/>
              </a:rPr>
              <a:t>W 2016 r. opracowano dokumentację projektowo – kosztorysową na termomodernizację budynku remizy OSP w Gizewie                        i świetlicy wiejskiej.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10972800" y="611496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Trebuchet MS"/>
              </a:rPr>
              <a:t>2016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1738</TotalTime>
  <Application>LibreOffice/6.3.0.4$Windows_x86 LibreOffice_project/057fc023c990d676a43019934386b85b21a9ee99</Application>
  <Words>2202</Words>
  <Paragraphs>288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2018-08-27T14:06:13Z</dcterms:created>
  <dc:creator>Teresa</dc:creator>
  <dc:description/>
  <dc:language>pl-PL</dc:language>
  <cp:lastModifiedBy/>
  <cp:lastPrinted>2018-09-20T11:34:08Z</cp:lastPrinted>
  <dcterms:modified xsi:type="dcterms:W3CDTF">2020-05-11T11:20:04Z</dcterms:modified>
  <cp:revision>180</cp:revision>
  <dc:subject/>
  <dc:title>Inwestycje zrealizowane przez Gminę Sorkwity  w 2018 r.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55</vt:i4>
  </property>
</Properties>
</file>