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66" r:id="rId2"/>
    <p:sldId id="348" r:id="rId3"/>
    <p:sldId id="350" r:id="rId4"/>
    <p:sldId id="355" r:id="rId5"/>
    <p:sldId id="356" r:id="rId6"/>
    <p:sldId id="816" r:id="rId7"/>
    <p:sldId id="267" r:id="rId8"/>
    <p:sldId id="820" r:id="rId9"/>
    <p:sldId id="821" r:id="rId10"/>
    <p:sldId id="819" r:id="rId11"/>
    <p:sldId id="285" r:id="rId12"/>
    <p:sldId id="320" r:id="rId13"/>
    <p:sldId id="818" r:id="rId14"/>
    <p:sldId id="288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68" autoAdjust="0"/>
    <p:restoredTop sz="96168" autoAdjust="0"/>
  </p:normalViewPr>
  <p:slideViewPr>
    <p:cSldViewPr snapToGrid="0">
      <p:cViewPr varScale="1">
        <p:scale>
          <a:sx n="56" d="100"/>
          <a:sy n="56" d="100"/>
        </p:scale>
        <p:origin x="-96" y="-4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76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prezentacja\POR&#211;WNANIE%20ZU&#379;YCIA%20KOSZT&#211;W%20ENERG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Arkusz1!$A$2</c:f>
              <c:strCache>
                <c:ptCount val="1"/>
                <c:pt idx="0">
                  <c:v>OSZCZĘDNOŚCI KOSZTÓW ZUŻYCIA ENERGII ELEKTRYCZNEJ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Arkusz1!$B$1:$C$1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Arkusz1!$B$2:$C$2</c:f>
              <c:numCache>
                <c:formatCode>General</c:formatCode>
                <c:ptCount val="2"/>
                <c:pt idx="0">
                  <c:v>381.24</c:v>
                </c:pt>
                <c:pt idx="1">
                  <c:v>81.990000000000023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B8-4C3B-AEE6-0F9148DFB33A}"/>
            </c:ext>
          </c:extLst>
        </c:ser>
        <c:ser>
          <c:idx val="1"/>
          <c:order val="1"/>
          <c:tx>
            <c:strRef>
              <c:f>Arkusz1!$A$3</c:f>
              <c:strCache>
                <c:ptCount val="1"/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Arkusz1!$B$1:$C$1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Arkusz1!$B$3:$C$3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4B8-4C3B-AEE6-0F9148DFB33A}"/>
            </c:ext>
          </c:extLst>
        </c:ser>
        <c:dLbls>
          <c:showVal val="1"/>
        </c:dLbls>
        <c:gapWidth val="95"/>
        <c:overlap val="100"/>
        <c:axId val="100999552"/>
        <c:axId val="101001088"/>
      </c:barChart>
      <c:catAx>
        <c:axId val="100999552"/>
        <c:scaling>
          <c:orientation val="minMax"/>
        </c:scaling>
        <c:axPos val="b"/>
        <c:numFmt formatCode="General" sourceLinked="0"/>
        <c:majorTickMark val="none"/>
        <c:tickLblPos val="nextTo"/>
        <c:crossAx val="101001088"/>
        <c:crosses val="autoZero"/>
        <c:auto val="1"/>
        <c:lblAlgn val="ctr"/>
        <c:lblOffset val="100"/>
      </c:catAx>
      <c:valAx>
        <c:axId val="101001088"/>
        <c:scaling>
          <c:orientation val="minMax"/>
        </c:scaling>
        <c:delete val="1"/>
        <c:axPos val="l"/>
        <c:numFmt formatCode="General" sourceLinked="1"/>
        <c:tickLblPos val="none"/>
        <c:crossAx val="1009995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6.9444444444444503E-2"/>
          <c:y val="6.0185185185185161E-2"/>
          <c:w val="0.81944444444444464"/>
          <c:h val="0.19809492563429576"/>
        </c:manualLayout>
      </c:layout>
      <c:txPr>
        <a:bodyPr/>
        <a:lstStyle/>
        <a:p>
          <a:pPr>
            <a:defRPr sz="1600"/>
          </a:pPr>
          <a:endParaRPr lang="pl-PL"/>
        </a:p>
      </c:txPr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01272C-2F8E-4819-BAA5-696567824B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6AE1FBD-3E89-4649-BDB8-818812C61EC7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ZAKUP NAMIOTU </a:t>
          </a:r>
        </a:p>
      </dgm:t>
    </dgm:pt>
    <dgm:pt modelId="{6C07786A-1AB8-494B-B6AD-E0E541E294A7}" type="parTrans" cxnId="{407AD0A6-E56C-40B8-9F0F-16088E3CCAAA}">
      <dgm:prSet/>
      <dgm:spPr/>
      <dgm:t>
        <a:bodyPr/>
        <a:lstStyle/>
        <a:p>
          <a:endParaRPr lang="pl-PL">
            <a:latin typeface="Caladea" pitchFamily="18" charset="-18"/>
          </a:endParaRPr>
        </a:p>
      </dgm:t>
    </dgm:pt>
    <dgm:pt modelId="{E8140750-C4FA-4D46-B3A3-88C53D1F83A2}" type="sibTrans" cxnId="{407AD0A6-E56C-40B8-9F0F-16088E3CCAAA}">
      <dgm:prSet/>
      <dgm:spPr/>
      <dgm:t>
        <a:bodyPr/>
        <a:lstStyle/>
        <a:p>
          <a:endParaRPr lang="pl-PL">
            <a:latin typeface="Caladea" pitchFamily="18" charset="-18"/>
          </a:endParaRPr>
        </a:p>
      </dgm:t>
    </dgm:pt>
    <dgm:pt modelId="{07E1AF16-8EF5-47E7-BD8D-9174BB9B1A81}" type="pres">
      <dgm:prSet presAssocID="{A501272C-2F8E-4819-BAA5-696567824B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FF7E699-98E9-482A-9FBD-80576804F6B1}" type="pres">
      <dgm:prSet presAssocID="{36AE1FBD-3E89-4649-BDB8-818812C61EC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9949B4F-C00C-4088-BC22-1B193D005B97}" type="presOf" srcId="{A501272C-2F8E-4819-BAA5-696567824B43}" destId="{07E1AF16-8EF5-47E7-BD8D-9174BB9B1A81}" srcOrd="0" destOrd="0" presId="urn:microsoft.com/office/officeart/2005/8/layout/vList2"/>
    <dgm:cxn modelId="{1D7AAF8E-F4D0-45B6-BCA0-2CC3E9D74CD8}" type="presOf" srcId="{36AE1FBD-3E89-4649-BDB8-818812C61EC7}" destId="{DFF7E699-98E9-482A-9FBD-80576804F6B1}" srcOrd="0" destOrd="0" presId="urn:microsoft.com/office/officeart/2005/8/layout/vList2"/>
    <dgm:cxn modelId="{407AD0A6-E56C-40B8-9F0F-16088E3CCAAA}" srcId="{A501272C-2F8E-4819-BAA5-696567824B43}" destId="{36AE1FBD-3E89-4649-BDB8-818812C61EC7}" srcOrd="0" destOrd="0" parTransId="{6C07786A-1AB8-494B-B6AD-E0E541E294A7}" sibTransId="{E8140750-C4FA-4D46-B3A3-88C53D1F83A2}"/>
    <dgm:cxn modelId="{419C3DD0-C56D-4D38-B68C-2CDBBACC0843}" type="presParOf" srcId="{07E1AF16-8EF5-47E7-BD8D-9174BB9B1A81}" destId="{DFF7E699-98E9-482A-9FBD-80576804F6B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7EF4076-492B-4CFF-87A4-6F26B14CE78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D4B0AA3-A01B-4D45-B49B-040EF6C7E8CB}">
      <dgm:prSet/>
      <dgm:spPr/>
      <dgm:t>
        <a:bodyPr/>
        <a:lstStyle/>
        <a:p>
          <a:pPr algn="ctr"/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MODERNIZACJA OŚWIETLENIA ULICZNEGO </a:t>
          </a:r>
        </a:p>
        <a:p>
          <a:pPr algn="ctr"/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W MIEJSCOWOŚCI – ZYNDAKI </a:t>
          </a:r>
        </a:p>
      </dgm:t>
    </dgm:pt>
    <dgm:pt modelId="{68252167-C3A7-4E1A-AE3E-3E52DB893E7F}" type="parTrans" cxnId="{18050ADB-3EB9-497C-8DF7-5D7F6C57EDC8}">
      <dgm:prSet/>
      <dgm:spPr/>
      <dgm:t>
        <a:bodyPr/>
        <a:lstStyle/>
        <a:p>
          <a:endParaRPr lang="pl-P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adea" pitchFamily="18" charset="-18"/>
          </a:endParaRPr>
        </a:p>
      </dgm:t>
    </dgm:pt>
    <dgm:pt modelId="{85E8AB51-A4DD-43C5-AFBA-754C05A4C1D5}" type="sibTrans" cxnId="{18050ADB-3EB9-497C-8DF7-5D7F6C57EDC8}">
      <dgm:prSet/>
      <dgm:spPr/>
      <dgm:t>
        <a:bodyPr/>
        <a:lstStyle/>
        <a:p>
          <a:endParaRPr lang="pl-P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adea" pitchFamily="18" charset="-18"/>
          </a:endParaRPr>
        </a:p>
      </dgm:t>
    </dgm:pt>
    <dgm:pt modelId="{7E6D66E3-579D-410B-AACA-8CC9191BFA91}" type="pres">
      <dgm:prSet presAssocID="{F7EF4076-492B-4CFF-87A4-6F26B14CE7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F2F8199-97A0-492A-8548-36D7B79EC330}" type="pres">
      <dgm:prSet presAssocID="{9D4B0AA3-A01B-4D45-B49B-040EF6C7E8CB}" presName="parentText" presStyleLbl="node1" presStyleIdx="0" presStyleCnt="1" custLinFactNeighborY="833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0D6A381-CC8C-4260-9A77-7192EE0A846D}" type="presOf" srcId="{F7EF4076-492B-4CFF-87A4-6F26B14CE780}" destId="{7E6D66E3-579D-410B-AACA-8CC9191BFA91}" srcOrd="0" destOrd="0" presId="urn:microsoft.com/office/officeart/2005/8/layout/vList2"/>
    <dgm:cxn modelId="{102AAEB7-DF7F-494F-A8C4-3CAB036601AF}" type="presOf" srcId="{9D4B0AA3-A01B-4D45-B49B-040EF6C7E8CB}" destId="{EF2F8199-97A0-492A-8548-36D7B79EC330}" srcOrd="0" destOrd="0" presId="urn:microsoft.com/office/officeart/2005/8/layout/vList2"/>
    <dgm:cxn modelId="{18050ADB-3EB9-497C-8DF7-5D7F6C57EDC8}" srcId="{F7EF4076-492B-4CFF-87A4-6F26B14CE780}" destId="{9D4B0AA3-A01B-4D45-B49B-040EF6C7E8CB}" srcOrd="0" destOrd="0" parTransId="{68252167-C3A7-4E1A-AE3E-3E52DB893E7F}" sibTransId="{85E8AB51-A4DD-43C5-AFBA-754C05A4C1D5}"/>
    <dgm:cxn modelId="{8428DF37-F97D-49FF-9351-2160DFD4BA04}" type="presParOf" srcId="{7E6D66E3-579D-410B-AACA-8CC9191BFA91}" destId="{EF2F8199-97A0-492A-8548-36D7B79EC33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FBE9A2F-27CE-4F5A-BC70-FA1C65A690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361DFA9-4F45-4CC0-9C74-50F963BCDBC6}">
      <dgm:prSet custT="1"/>
      <dgm:spPr/>
      <dgm:t>
        <a:bodyPr/>
        <a:lstStyle/>
        <a:p>
          <a:pPr algn="ctr"/>
          <a:r>
            <a:rPr lang="pl-P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Całkowita wartość inwestycji:</a:t>
          </a:r>
        </a:p>
        <a:p>
          <a:pPr algn="ctr"/>
          <a:r>
            <a:rPr lang="pl-P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520 063,54 </a:t>
          </a:r>
          <a:r>
            <a:rPr lang="pl-P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zł  </a:t>
          </a:r>
        </a:p>
      </dgm:t>
    </dgm:pt>
    <dgm:pt modelId="{04B6C36F-EFA7-4618-8884-00C25440CFA1}" type="parTrans" cxnId="{8410B4E0-EE73-4691-81E7-E589E74248DA}">
      <dgm:prSet/>
      <dgm:spPr/>
      <dgm:t>
        <a:bodyPr/>
        <a:lstStyle/>
        <a:p>
          <a:endParaRPr lang="pl-PL" sz="2400"/>
        </a:p>
      </dgm:t>
    </dgm:pt>
    <dgm:pt modelId="{C1F74E7E-B28A-4497-B182-BA596D08FD20}" type="sibTrans" cxnId="{8410B4E0-EE73-4691-81E7-E589E74248DA}">
      <dgm:prSet/>
      <dgm:spPr/>
      <dgm:t>
        <a:bodyPr/>
        <a:lstStyle/>
        <a:p>
          <a:endParaRPr lang="pl-PL" sz="2400"/>
        </a:p>
      </dgm:t>
    </dgm:pt>
    <dgm:pt modelId="{00468F73-79A5-416B-A10A-564E283F54D2}" type="pres">
      <dgm:prSet presAssocID="{7FBE9A2F-27CE-4F5A-BC70-FA1C65A690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8904900-1CE1-494D-9FA5-6FA0A727B71B}" type="pres">
      <dgm:prSet presAssocID="{4361DFA9-4F45-4CC0-9C74-50F963BCDBC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410B4E0-EE73-4691-81E7-E589E74248DA}" srcId="{7FBE9A2F-27CE-4F5A-BC70-FA1C65A69053}" destId="{4361DFA9-4F45-4CC0-9C74-50F963BCDBC6}" srcOrd="0" destOrd="0" parTransId="{04B6C36F-EFA7-4618-8884-00C25440CFA1}" sibTransId="{C1F74E7E-B28A-4497-B182-BA596D08FD20}"/>
    <dgm:cxn modelId="{80D3112C-3495-463E-8BD8-4DF354A7E487}" type="presOf" srcId="{4361DFA9-4F45-4CC0-9C74-50F963BCDBC6}" destId="{08904900-1CE1-494D-9FA5-6FA0A727B71B}" srcOrd="0" destOrd="0" presId="urn:microsoft.com/office/officeart/2005/8/layout/vList2"/>
    <dgm:cxn modelId="{B9A8C1FD-5C8E-4225-8E6D-C3D687259274}" type="presOf" srcId="{7FBE9A2F-27CE-4F5A-BC70-FA1C65A69053}" destId="{00468F73-79A5-416B-A10A-564E283F54D2}" srcOrd="0" destOrd="0" presId="urn:microsoft.com/office/officeart/2005/8/layout/vList2"/>
    <dgm:cxn modelId="{D7E068B1-F423-43D6-B39D-B95D3312CF57}" type="presParOf" srcId="{00468F73-79A5-416B-A10A-564E283F54D2}" destId="{08904900-1CE1-494D-9FA5-6FA0A727B71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7EF4076-492B-4CFF-87A4-6F26B14CE78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D4B0AA3-A01B-4D45-B49B-040EF6C7E8CB}">
      <dgm:prSet/>
      <dgm:spPr/>
      <dgm:t>
        <a:bodyPr/>
        <a:lstStyle/>
        <a:p>
          <a:pPr algn="ctr"/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MODERNIZACJA OŚWIETLENIA ULICZNEGO </a:t>
          </a:r>
        </a:p>
        <a:p>
          <a:pPr algn="ctr"/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W MIEJSCOWOŚCI – ZYNDAKI </a:t>
          </a:r>
        </a:p>
      </dgm:t>
    </dgm:pt>
    <dgm:pt modelId="{68252167-C3A7-4E1A-AE3E-3E52DB893E7F}" type="parTrans" cxnId="{18050ADB-3EB9-497C-8DF7-5D7F6C57EDC8}">
      <dgm:prSet/>
      <dgm:spPr/>
      <dgm:t>
        <a:bodyPr/>
        <a:lstStyle/>
        <a:p>
          <a:endParaRPr lang="pl-P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adea" pitchFamily="18" charset="-18"/>
          </a:endParaRPr>
        </a:p>
      </dgm:t>
    </dgm:pt>
    <dgm:pt modelId="{85E8AB51-A4DD-43C5-AFBA-754C05A4C1D5}" type="sibTrans" cxnId="{18050ADB-3EB9-497C-8DF7-5D7F6C57EDC8}">
      <dgm:prSet/>
      <dgm:spPr/>
      <dgm:t>
        <a:bodyPr/>
        <a:lstStyle/>
        <a:p>
          <a:endParaRPr lang="pl-P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adea" pitchFamily="18" charset="-18"/>
          </a:endParaRPr>
        </a:p>
      </dgm:t>
    </dgm:pt>
    <dgm:pt modelId="{7E6D66E3-579D-410B-AACA-8CC9191BFA91}" type="pres">
      <dgm:prSet presAssocID="{F7EF4076-492B-4CFF-87A4-6F26B14CE7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F2F8199-97A0-492A-8548-36D7B79EC330}" type="pres">
      <dgm:prSet presAssocID="{9D4B0AA3-A01B-4D45-B49B-040EF6C7E8CB}" presName="parentText" presStyleLbl="node1" presStyleIdx="0" presStyleCnt="1" custLinFactNeighborY="833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ADE7B7B-EF63-4EC5-8F15-B76C5BCEFA55}" type="presOf" srcId="{F7EF4076-492B-4CFF-87A4-6F26B14CE780}" destId="{7E6D66E3-579D-410B-AACA-8CC9191BFA91}" srcOrd="0" destOrd="0" presId="urn:microsoft.com/office/officeart/2005/8/layout/vList2"/>
    <dgm:cxn modelId="{C34CE534-5E95-4F54-BADC-18671EC0D369}" type="presOf" srcId="{9D4B0AA3-A01B-4D45-B49B-040EF6C7E8CB}" destId="{EF2F8199-97A0-492A-8548-36D7B79EC330}" srcOrd="0" destOrd="0" presId="urn:microsoft.com/office/officeart/2005/8/layout/vList2"/>
    <dgm:cxn modelId="{18050ADB-3EB9-497C-8DF7-5D7F6C57EDC8}" srcId="{F7EF4076-492B-4CFF-87A4-6F26B14CE780}" destId="{9D4B0AA3-A01B-4D45-B49B-040EF6C7E8CB}" srcOrd="0" destOrd="0" parTransId="{68252167-C3A7-4E1A-AE3E-3E52DB893E7F}" sibTransId="{85E8AB51-A4DD-43C5-AFBA-754C05A4C1D5}"/>
    <dgm:cxn modelId="{CC30CFA5-97E7-4427-95D0-A30D1B356320}" type="presParOf" srcId="{7E6D66E3-579D-410B-AACA-8CC9191BFA91}" destId="{EF2F8199-97A0-492A-8548-36D7B79EC33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01272C-2F8E-4819-BAA5-696567824B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6AE1FBD-3E89-4649-BDB8-818812C61EC7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ZAKUP ŁAWOSTOŁÓW</a:t>
          </a:r>
        </a:p>
      </dgm:t>
    </dgm:pt>
    <dgm:pt modelId="{6C07786A-1AB8-494B-B6AD-E0E541E294A7}" type="parTrans" cxnId="{407AD0A6-E56C-40B8-9F0F-16088E3CCAAA}">
      <dgm:prSet/>
      <dgm:spPr/>
      <dgm:t>
        <a:bodyPr/>
        <a:lstStyle/>
        <a:p>
          <a:endParaRPr lang="pl-P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140750-C4FA-4D46-B3A3-88C53D1F83A2}" type="sibTrans" cxnId="{407AD0A6-E56C-40B8-9F0F-16088E3CCAAA}">
      <dgm:prSet/>
      <dgm:spPr/>
      <dgm:t>
        <a:bodyPr/>
        <a:lstStyle/>
        <a:p>
          <a:endParaRPr lang="pl-P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E1AF16-8EF5-47E7-BD8D-9174BB9B1A81}" type="pres">
      <dgm:prSet presAssocID="{A501272C-2F8E-4819-BAA5-696567824B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FF7E699-98E9-482A-9FBD-80576804F6B1}" type="pres">
      <dgm:prSet presAssocID="{36AE1FBD-3E89-4649-BDB8-818812C61EC7}" presName="parentText" presStyleLbl="node1" presStyleIdx="0" presStyleCnt="1" custLinFactNeighborX="3535" custLinFactNeighborY="319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6F90D2D-D89C-4EE1-8C87-361637190FC8}" type="presOf" srcId="{36AE1FBD-3E89-4649-BDB8-818812C61EC7}" destId="{DFF7E699-98E9-482A-9FBD-80576804F6B1}" srcOrd="0" destOrd="0" presId="urn:microsoft.com/office/officeart/2005/8/layout/vList2"/>
    <dgm:cxn modelId="{0A55A8F3-70F3-45E6-805F-77E448606FDB}" type="presOf" srcId="{A501272C-2F8E-4819-BAA5-696567824B43}" destId="{07E1AF16-8EF5-47E7-BD8D-9174BB9B1A81}" srcOrd="0" destOrd="0" presId="urn:microsoft.com/office/officeart/2005/8/layout/vList2"/>
    <dgm:cxn modelId="{407AD0A6-E56C-40B8-9F0F-16088E3CCAAA}" srcId="{A501272C-2F8E-4819-BAA5-696567824B43}" destId="{36AE1FBD-3E89-4649-BDB8-818812C61EC7}" srcOrd="0" destOrd="0" parTransId="{6C07786A-1AB8-494B-B6AD-E0E541E294A7}" sibTransId="{E8140750-C4FA-4D46-B3A3-88C53D1F83A2}"/>
    <dgm:cxn modelId="{0082B7FF-D503-4B0D-A7A4-4C7CA8AE372F}" type="presParOf" srcId="{07E1AF16-8EF5-47E7-BD8D-9174BB9B1A81}" destId="{DFF7E699-98E9-482A-9FBD-80576804F6B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01272C-2F8E-4819-BAA5-696567824B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6AE1FBD-3E89-4649-BDB8-818812C61EC7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ctr"/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BUDOWA POMOSTU w ZYNDAKACH </a:t>
          </a:r>
        </a:p>
      </dgm:t>
    </dgm:pt>
    <dgm:pt modelId="{6C07786A-1AB8-494B-B6AD-E0E541E294A7}" type="parTrans" cxnId="{407AD0A6-E56C-40B8-9F0F-16088E3CCAAA}">
      <dgm:prSet/>
      <dgm:spPr/>
      <dgm:t>
        <a:bodyPr/>
        <a:lstStyle/>
        <a:p>
          <a:endParaRPr lang="pl-P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adea" pitchFamily="18" charset="-18"/>
          </a:endParaRPr>
        </a:p>
      </dgm:t>
    </dgm:pt>
    <dgm:pt modelId="{E8140750-C4FA-4D46-B3A3-88C53D1F83A2}" type="sibTrans" cxnId="{407AD0A6-E56C-40B8-9F0F-16088E3CCAAA}">
      <dgm:prSet/>
      <dgm:spPr/>
      <dgm:t>
        <a:bodyPr/>
        <a:lstStyle/>
        <a:p>
          <a:endParaRPr lang="pl-P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adea" pitchFamily="18" charset="-18"/>
          </a:endParaRPr>
        </a:p>
      </dgm:t>
    </dgm:pt>
    <dgm:pt modelId="{07E1AF16-8EF5-47E7-BD8D-9174BB9B1A81}" type="pres">
      <dgm:prSet presAssocID="{A501272C-2F8E-4819-BAA5-696567824B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FF7E699-98E9-482A-9FBD-80576804F6B1}" type="pres">
      <dgm:prSet presAssocID="{36AE1FBD-3E89-4649-BDB8-818812C61EC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C36D6C0-D5D3-43DB-BE66-F38452211A95}" type="presOf" srcId="{A501272C-2F8E-4819-BAA5-696567824B43}" destId="{07E1AF16-8EF5-47E7-BD8D-9174BB9B1A81}" srcOrd="0" destOrd="0" presId="urn:microsoft.com/office/officeart/2005/8/layout/vList2"/>
    <dgm:cxn modelId="{407AD0A6-E56C-40B8-9F0F-16088E3CCAAA}" srcId="{A501272C-2F8E-4819-BAA5-696567824B43}" destId="{36AE1FBD-3E89-4649-BDB8-818812C61EC7}" srcOrd="0" destOrd="0" parTransId="{6C07786A-1AB8-494B-B6AD-E0E541E294A7}" sibTransId="{E8140750-C4FA-4D46-B3A3-88C53D1F83A2}"/>
    <dgm:cxn modelId="{525E7CB2-5AF4-4CA4-B583-82737457BF3B}" type="presOf" srcId="{36AE1FBD-3E89-4649-BDB8-818812C61EC7}" destId="{DFF7E699-98E9-482A-9FBD-80576804F6B1}" srcOrd="0" destOrd="0" presId="urn:microsoft.com/office/officeart/2005/8/layout/vList2"/>
    <dgm:cxn modelId="{7B03737C-219B-4ED5-B1E7-B3DA96ECBB90}" type="presParOf" srcId="{07E1AF16-8EF5-47E7-BD8D-9174BB9B1A81}" destId="{DFF7E699-98E9-482A-9FBD-80576804F6B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01272C-2F8E-4819-BAA5-696567824B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6AE1FBD-3E89-4649-BDB8-818812C61EC7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REMONT I MODERNIZACJA DROGI DO SZKOŁY </a:t>
          </a:r>
          <a:b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</a:br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W ZYNDAKACH</a:t>
          </a:r>
        </a:p>
      </dgm:t>
    </dgm:pt>
    <dgm:pt modelId="{6C07786A-1AB8-494B-B6AD-E0E541E294A7}" type="parTrans" cxnId="{407AD0A6-E56C-40B8-9F0F-16088E3CCAAA}">
      <dgm:prSet/>
      <dgm:spPr/>
      <dgm:t>
        <a:bodyPr/>
        <a:lstStyle/>
        <a:p>
          <a:endParaRPr lang="pl-PL"/>
        </a:p>
      </dgm:t>
    </dgm:pt>
    <dgm:pt modelId="{E8140750-C4FA-4D46-B3A3-88C53D1F83A2}" type="sibTrans" cxnId="{407AD0A6-E56C-40B8-9F0F-16088E3CCAAA}">
      <dgm:prSet/>
      <dgm:spPr/>
      <dgm:t>
        <a:bodyPr/>
        <a:lstStyle/>
        <a:p>
          <a:endParaRPr lang="pl-PL"/>
        </a:p>
      </dgm:t>
    </dgm:pt>
    <dgm:pt modelId="{07E1AF16-8EF5-47E7-BD8D-9174BB9B1A81}" type="pres">
      <dgm:prSet presAssocID="{A501272C-2F8E-4819-BAA5-696567824B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FF7E699-98E9-482A-9FBD-80576804F6B1}" type="pres">
      <dgm:prSet presAssocID="{36AE1FBD-3E89-4649-BDB8-818812C61EC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3CC80BA-7118-4AB0-B298-3ACCED62319F}" type="presOf" srcId="{36AE1FBD-3E89-4649-BDB8-818812C61EC7}" destId="{DFF7E699-98E9-482A-9FBD-80576804F6B1}" srcOrd="0" destOrd="0" presId="urn:microsoft.com/office/officeart/2005/8/layout/vList2"/>
    <dgm:cxn modelId="{5324C956-BA9A-47AE-88D8-3E10E937FB72}" type="presOf" srcId="{A501272C-2F8E-4819-BAA5-696567824B43}" destId="{07E1AF16-8EF5-47E7-BD8D-9174BB9B1A81}" srcOrd="0" destOrd="0" presId="urn:microsoft.com/office/officeart/2005/8/layout/vList2"/>
    <dgm:cxn modelId="{407AD0A6-E56C-40B8-9F0F-16088E3CCAAA}" srcId="{A501272C-2F8E-4819-BAA5-696567824B43}" destId="{36AE1FBD-3E89-4649-BDB8-818812C61EC7}" srcOrd="0" destOrd="0" parTransId="{6C07786A-1AB8-494B-B6AD-E0E541E294A7}" sibTransId="{E8140750-C4FA-4D46-B3A3-88C53D1F83A2}"/>
    <dgm:cxn modelId="{0C7D7541-BB11-421A-A496-6DF611A89417}" type="presParOf" srcId="{07E1AF16-8EF5-47E7-BD8D-9174BB9B1A81}" destId="{DFF7E699-98E9-482A-9FBD-80576804F6B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18E066-DEB1-4F01-965D-0E1051A9F68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pl-PL"/>
        </a:p>
      </dgm:t>
    </dgm:pt>
    <dgm:pt modelId="{DCB8B58A-6AE3-4A37-AE7F-D649539D806D}">
      <dgm:prSet custT="1"/>
      <dgm:spPr/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Całkowita wartość inwestycji: 100 614,00 zł  </a:t>
          </a:r>
        </a:p>
      </dgm:t>
    </dgm:pt>
    <dgm:pt modelId="{98B009F2-400A-48C0-8531-047A0A9275DE}" type="parTrans" cxnId="{31784798-90BF-4839-88CF-FABC7569988B}">
      <dgm:prSet/>
      <dgm:spPr/>
      <dgm:t>
        <a:bodyPr/>
        <a:lstStyle/>
        <a:p>
          <a:endParaRPr lang="pl-PL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9292F8-52C2-4D92-A49D-38415DE84F8E}" type="sibTrans" cxnId="{31784798-90BF-4839-88CF-FABC7569988B}">
      <dgm:prSet/>
      <dgm:spPr/>
      <dgm:t>
        <a:bodyPr/>
        <a:lstStyle/>
        <a:p>
          <a:endParaRPr lang="pl-PL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4C87F5-DB94-406C-AFD1-71D4153F4133}" type="pres">
      <dgm:prSet presAssocID="{DF18E066-DEB1-4F01-965D-0E1051A9F6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A13BE16-2693-4EFD-8B53-B4774538C9E5}" type="pres">
      <dgm:prSet presAssocID="{DCB8B58A-6AE3-4A37-AE7F-D649539D806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35342CE-047B-484A-9ECF-77F864E2A879}" type="presOf" srcId="{DCB8B58A-6AE3-4A37-AE7F-D649539D806D}" destId="{1A13BE16-2693-4EFD-8B53-B4774538C9E5}" srcOrd="0" destOrd="0" presId="urn:microsoft.com/office/officeart/2005/8/layout/vList2"/>
    <dgm:cxn modelId="{7FE02ACC-2B55-45DA-878E-9FF5949A0BDC}" type="presOf" srcId="{DF18E066-DEB1-4F01-965D-0E1051A9F687}" destId="{2E4C87F5-DB94-406C-AFD1-71D4153F4133}" srcOrd="0" destOrd="0" presId="urn:microsoft.com/office/officeart/2005/8/layout/vList2"/>
    <dgm:cxn modelId="{31784798-90BF-4839-88CF-FABC7569988B}" srcId="{DF18E066-DEB1-4F01-965D-0E1051A9F687}" destId="{DCB8B58A-6AE3-4A37-AE7F-D649539D806D}" srcOrd="0" destOrd="0" parTransId="{98B009F2-400A-48C0-8531-047A0A9275DE}" sibTransId="{919292F8-52C2-4D92-A49D-38415DE84F8E}"/>
    <dgm:cxn modelId="{61031378-EAB7-490B-989E-931B1D16ECB1}" type="presParOf" srcId="{2E4C87F5-DB94-406C-AFD1-71D4153F4133}" destId="{1A13BE16-2693-4EFD-8B53-B4774538C9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E5CE37-4DE2-488D-878D-516FC8CC389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pl-PL"/>
        </a:p>
      </dgm:t>
    </dgm:pt>
    <dgm:pt modelId="{87782F97-DD61-4E9A-ABEE-64844941A61B}">
      <dgm:prSet custT="1"/>
      <dgm:spPr/>
      <dgm:t>
        <a:bodyPr/>
        <a:lstStyle/>
        <a:p>
          <a:r>
            <a: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Wartość inwestycji: 2.666.000,00 zł</a:t>
          </a:r>
        </a:p>
      </dgm:t>
    </dgm:pt>
    <dgm:pt modelId="{C7A5E510-1284-438B-9B17-9D8FCC36B5C9}" type="parTrans" cxnId="{1B971297-C5DB-4B4E-9B53-7CC97B9F4BFA}">
      <dgm:prSet/>
      <dgm:spPr/>
      <dgm:t>
        <a:bodyPr/>
        <a:lstStyle/>
        <a:p>
          <a:endParaRPr lang="pl-PL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adea" pitchFamily="18" charset="-18"/>
          </a:endParaRPr>
        </a:p>
      </dgm:t>
    </dgm:pt>
    <dgm:pt modelId="{2F10F1B4-F414-41A6-8FD3-54141DDFCB11}" type="sibTrans" cxnId="{1B971297-C5DB-4B4E-9B53-7CC97B9F4BFA}">
      <dgm:prSet/>
      <dgm:spPr/>
      <dgm:t>
        <a:bodyPr/>
        <a:lstStyle/>
        <a:p>
          <a:endParaRPr lang="pl-PL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adea" pitchFamily="18" charset="-18"/>
          </a:endParaRPr>
        </a:p>
      </dgm:t>
    </dgm:pt>
    <dgm:pt modelId="{3917F47E-69C3-4D4D-82A6-64CA48FFBE4D}" type="pres">
      <dgm:prSet presAssocID="{90E5CE37-4DE2-488D-878D-516FC8CC38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372123B-081F-46F5-A72B-DEAFA667F0FA}" type="pres">
      <dgm:prSet presAssocID="{87782F97-DD61-4E9A-ABEE-64844941A61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BC622D0-739D-493E-BE4D-1D645128263F}" type="presOf" srcId="{90E5CE37-4DE2-488D-878D-516FC8CC3893}" destId="{3917F47E-69C3-4D4D-82A6-64CA48FFBE4D}" srcOrd="0" destOrd="0" presId="urn:microsoft.com/office/officeart/2005/8/layout/vList2"/>
    <dgm:cxn modelId="{92155D05-8589-4811-90F8-5AC8E37741AC}" type="presOf" srcId="{87782F97-DD61-4E9A-ABEE-64844941A61B}" destId="{C372123B-081F-46F5-A72B-DEAFA667F0FA}" srcOrd="0" destOrd="0" presId="urn:microsoft.com/office/officeart/2005/8/layout/vList2"/>
    <dgm:cxn modelId="{1B971297-C5DB-4B4E-9B53-7CC97B9F4BFA}" srcId="{90E5CE37-4DE2-488D-878D-516FC8CC3893}" destId="{87782F97-DD61-4E9A-ABEE-64844941A61B}" srcOrd="0" destOrd="0" parTransId="{C7A5E510-1284-438B-9B17-9D8FCC36B5C9}" sibTransId="{2F10F1B4-F414-41A6-8FD3-54141DDFCB11}"/>
    <dgm:cxn modelId="{09743D1F-487F-43B4-91C2-3DD8E9EF270E}" type="presParOf" srcId="{3917F47E-69C3-4D4D-82A6-64CA48FFBE4D}" destId="{C372123B-081F-46F5-A72B-DEAFA667F0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9E6DDC-3D05-4C4A-AC19-D9D0122BCD64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pl-PL"/>
        </a:p>
      </dgm:t>
    </dgm:pt>
    <dgm:pt modelId="{960CD77B-1A2A-49BC-A3AE-7FF51628DACA}">
      <dgm:prSet/>
      <dgm:spPr/>
      <dgm:t>
        <a:bodyPr/>
        <a:lstStyle/>
        <a:p>
          <a:pPr algn="ctr"/>
          <a:r>
            <a:rPr lang="pl-PL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Budowa sali gimnastycznej </a:t>
          </a:r>
          <a:br>
            <a:rPr lang="pl-PL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l-PL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przy Zespole Szkół</a:t>
          </a:r>
        </a:p>
      </dgm:t>
    </dgm:pt>
    <dgm:pt modelId="{40C9D910-49A1-46C5-87BE-031C2F1899F1}" type="parTrans" cxnId="{E0109263-8522-4ED9-BB61-4EBE6ACE5662}">
      <dgm:prSet/>
      <dgm:spPr/>
      <dgm:t>
        <a:bodyPr/>
        <a:lstStyle/>
        <a:p>
          <a:endParaRPr lang="pl-PL"/>
        </a:p>
      </dgm:t>
    </dgm:pt>
    <dgm:pt modelId="{24D70769-401C-4DD9-8D18-AA826164E21F}" type="sibTrans" cxnId="{E0109263-8522-4ED9-BB61-4EBE6ACE5662}">
      <dgm:prSet/>
      <dgm:spPr/>
      <dgm:t>
        <a:bodyPr/>
        <a:lstStyle/>
        <a:p>
          <a:endParaRPr lang="pl-PL"/>
        </a:p>
      </dgm:t>
    </dgm:pt>
    <dgm:pt modelId="{C67029CC-DB4A-42ED-847A-9B38ED63C1FE}" type="pres">
      <dgm:prSet presAssocID="{E19E6DDC-3D05-4C4A-AC19-D9D0122BCD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BCA577B-1DF2-45BD-BD51-2C98470AC11D}" type="pres">
      <dgm:prSet presAssocID="{960CD77B-1A2A-49BC-A3AE-7FF51628DAC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14EE2BF-7E82-4A5E-82E5-B083B72A2B88}" type="presOf" srcId="{E19E6DDC-3D05-4C4A-AC19-D9D0122BCD64}" destId="{C67029CC-DB4A-42ED-847A-9B38ED63C1FE}" srcOrd="0" destOrd="0" presId="urn:microsoft.com/office/officeart/2005/8/layout/vList2"/>
    <dgm:cxn modelId="{E0109263-8522-4ED9-BB61-4EBE6ACE5662}" srcId="{E19E6DDC-3D05-4C4A-AC19-D9D0122BCD64}" destId="{960CD77B-1A2A-49BC-A3AE-7FF51628DACA}" srcOrd="0" destOrd="0" parTransId="{40C9D910-49A1-46C5-87BE-031C2F1899F1}" sibTransId="{24D70769-401C-4DD9-8D18-AA826164E21F}"/>
    <dgm:cxn modelId="{69F65DEC-48EF-4724-B9F3-0B291D3B83E8}" type="presOf" srcId="{960CD77B-1A2A-49BC-A3AE-7FF51628DACA}" destId="{CBCA577B-1DF2-45BD-BD51-2C98470AC11D}" srcOrd="0" destOrd="0" presId="urn:microsoft.com/office/officeart/2005/8/layout/vList2"/>
    <dgm:cxn modelId="{D20ADF0E-24F0-4662-8F01-6EDF57AF5806}" type="presParOf" srcId="{C67029CC-DB4A-42ED-847A-9B38ED63C1FE}" destId="{CBCA577B-1DF2-45BD-BD51-2C98470AC1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A6015D2-5529-4289-944B-EAD4076043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l-PL"/>
        </a:p>
      </dgm:t>
    </dgm:pt>
    <dgm:pt modelId="{3743A7D1-147C-4FC6-98E8-75A4BC56E6A7}">
      <dgm:prSet/>
      <dgm:spPr/>
      <dgm:t>
        <a:bodyPr/>
        <a:lstStyle/>
        <a:p>
          <a:pPr algn="ctr"/>
          <a:r>
            <a:rPr lang="pl-PL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Budowa sali gimnastycznej </a:t>
          </a:r>
          <a:br>
            <a:rPr lang="pl-PL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l-PL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przy Zespole Szkół</a:t>
          </a:r>
        </a:p>
      </dgm:t>
    </dgm:pt>
    <dgm:pt modelId="{F4633CA1-8081-47FA-A923-D36A671E9C7A}" type="parTrans" cxnId="{D73814E1-EDD2-4791-BECE-4D9DDF23B243}">
      <dgm:prSet/>
      <dgm:spPr/>
      <dgm:t>
        <a:bodyPr/>
        <a:lstStyle/>
        <a:p>
          <a:endParaRPr lang="pl-PL"/>
        </a:p>
      </dgm:t>
    </dgm:pt>
    <dgm:pt modelId="{0D0DD8FD-3846-43FB-8356-691FEA7C7105}" type="sibTrans" cxnId="{D73814E1-EDD2-4791-BECE-4D9DDF23B243}">
      <dgm:prSet/>
      <dgm:spPr/>
      <dgm:t>
        <a:bodyPr/>
        <a:lstStyle/>
        <a:p>
          <a:endParaRPr lang="pl-PL"/>
        </a:p>
      </dgm:t>
    </dgm:pt>
    <dgm:pt modelId="{74A1D96E-E3C4-4F2A-8D13-294AA65CCB5A}" type="pres">
      <dgm:prSet presAssocID="{7A6015D2-5529-4289-944B-EAD4076043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67CCB9C-CC17-4BC2-BA81-DC5846A9A81E}" type="pres">
      <dgm:prSet presAssocID="{3743A7D1-147C-4FC6-98E8-75A4BC56E6A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F900958-2345-42A6-B8E1-4F668F15D130}" type="presOf" srcId="{3743A7D1-147C-4FC6-98E8-75A4BC56E6A7}" destId="{867CCB9C-CC17-4BC2-BA81-DC5846A9A81E}" srcOrd="0" destOrd="0" presId="urn:microsoft.com/office/officeart/2005/8/layout/vList2"/>
    <dgm:cxn modelId="{D73814E1-EDD2-4791-BECE-4D9DDF23B243}" srcId="{7A6015D2-5529-4289-944B-EAD40760437C}" destId="{3743A7D1-147C-4FC6-98E8-75A4BC56E6A7}" srcOrd="0" destOrd="0" parTransId="{F4633CA1-8081-47FA-A923-D36A671E9C7A}" sibTransId="{0D0DD8FD-3846-43FB-8356-691FEA7C7105}"/>
    <dgm:cxn modelId="{AD670D40-3647-4BB1-A8A0-9A3AAAC2B2CA}" type="presOf" srcId="{7A6015D2-5529-4289-944B-EAD40760437C}" destId="{74A1D96E-E3C4-4F2A-8D13-294AA65CCB5A}" srcOrd="0" destOrd="0" presId="urn:microsoft.com/office/officeart/2005/8/layout/vList2"/>
    <dgm:cxn modelId="{7D6D52BB-287C-47DF-B982-626CDF81E5FA}" type="presParOf" srcId="{74A1D96E-E3C4-4F2A-8D13-294AA65CCB5A}" destId="{867CCB9C-CC17-4BC2-BA81-DC5846A9A81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3994AD5-6FE0-4D6E-A7B9-6F49EAA633D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pl-PL"/>
        </a:p>
      </dgm:t>
    </dgm:pt>
    <dgm:pt modelId="{5F77DAD7-D614-4CBB-94BA-197CDD52DFE9}">
      <dgm:prSet/>
      <dgm:spPr/>
      <dgm:t>
        <a:bodyPr/>
        <a:lstStyle/>
        <a:p>
          <a:pPr algn="ctr"/>
          <a:r>
            <a:rPr lang="pl-PL" dirty="0"/>
            <a:t>Całkowita wartość inwestycji: </a:t>
          </a:r>
          <a:r>
            <a:rPr lang="pl-PL" b="1" dirty="0"/>
            <a:t>2.729.963,92 </a:t>
          </a:r>
          <a:r>
            <a:rPr lang="pl-PL" dirty="0"/>
            <a:t>zł  </a:t>
          </a:r>
        </a:p>
      </dgm:t>
    </dgm:pt>
    <dgm:pt modelId="{EC5FBDE5-6FE3-446D-B527-9867F02CBF97}" type="parTrans" cxnId="{011A48A1-EBAB-43A0-8FF4-926E53A11FD5}">
      <dgm:prSet/>
      <dgm:spPr/>
      <dgm:t>
        <a:bodyPr/>
        <a:lstStyle/>
        <a:p>
          <a:endParaRPr lang="pl-PL"/>
        </a:p>
      </dgm:t>
    </dgm:pt>
    <dgm:pt modelId="{FFCBB33C-8773-40E4-84B6-F0D31FBB4C1E}" type="sibTrans" cxnId="{011A48A1-EBAB-43A0-8FF4-926E53A11FD5}">
      <dgm:prSet/>
      <dgm:spPr/>
      <dgm:t>
        <a:bodyPr/>
        <a:lstStyle/>
        <a:p>
          <a:endParaRPr lang="pl-PL"/>
        </a:p>
      </dgm:t>
    </dgm:pt>
    <dgm:pt modelId="{26CDE3AC-2A5C-4DDB-8AB0-B3CE75D5B40E}" type="pres">
      <dgm:prSet presAssocID="{E3994AD5-6FE0-4D6E-A7B9-6F49EAA633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940B8BA-5EC6-4D41-9F45-90CFA0277336}" type="pres">
      <dgm:prSet presAssocID="{5F77DAD7-D614-4CBB-94BA-197CDD52DFE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23A7666-E38D-4942-9D1E-0E7FC3E83745}" type="presOf" srcId="{5F77DAD7-D614-4CBB-94BA-197CDD52DFE9}" destId="{D940B8BA-5EC6-4D41-9F45-90CFA0277336}" srcOrd="0" destOrd="0" presId="urn:microsoft.com/office/officeart/2005/8/layout/vList2"/>
    <dgm:cxn modelId="{053EC800-3C1D-4372-AF2C-E434E97A862B}" type="presOf" srcId="{E3994AD5-6FE0-4D6E-A7B9-6F49EAA633D0}" destId="{26CDE3AC-2A5C-4DDB-8AB0-B3CE75D5B40E}" srcOrd="0" destOrd="0" presId="urn:microsoft.com/office/officeart/2005/8/layout/vList2"/>
    <dgm:cxn modelId="{011A48A1-EBAB-43A0-8FF4-926E53A11FD5}" srcId="{E3994AD5-6FE0-4D6E-A7B9-6F49EAA633D0}" destId="{5F77DAD7-D614-4CBB-94BA-197CDD52DFE9}" srcOrd="0" destOrd="0" parTransId="{EC5FBDE5-6FE3-446D-B527-9867F02CBF97}" sibTransId="{FFCBB33C-8773-40E4-84B6-F0D31FBB4C1E}"/>
    <dgm:cxn modelId="{0BFAF68B-0D1F-4959-B4A2-2C15722CE716}" type="presParOf" srcId="{26CDE3AC-2A5C-4DDB-8AB0-B3CE75D5B40E}" destId="{D940B8BA-5EC6-4D41-9F45-90CFA027733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F7E699-98E9-482A-9FBD-80576804F6B1}">
      <dsp:nvSpPr>
        <dsp:cNvPr id="0" name=""/>
        <dsp:cNvSpPr/>
      </dsp:nvSpPr>
      <dsp:spPr>
        <a:xfrm>
          <a:off x="0" y="262600"/>
          <a:ext cx="3915943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ZAKUP NAMIOTU </a:t>
          </a:r>
        </a:p>
      </dsp:txBody>
      <dsp:txXfrm>
        <a:off x="0" y="262600"/>
        <a:ext cx="3915943" cy="79560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2F8199-97A0-492A-8548-36D7B79EC330}">
      <dsp:nvSpPr>
        <dsp:cNvPr id="0" name=""/>
        <dsp:cNvSpPr/>
      </dsp:nvSpPr>
      <dsp:spPr>
        <a:xfrm>
          <a:off x="0" y="12439"/>
          <a:ext cx="9127066" cy="1155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MODERNIZACJA OŚWIETLENIA ULICZNEGO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W MIEJSCOWOŚCI – ZYNDAKI </a:t>
          </a:r>
        </a:p>
      </dsp:txBody>
      <dsp:txXfrm>
        <a:off x="0" y="12439"/>
        <a:ext cx="9127066" cy="115596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904900-1CE1-494D-9FA5-6FA0A727B71B}">
      <dsp:nvSpPr>
        <dsp:cNvPr id="0" name=""/>
        <dsp:cNvSpPr/>
      </dsp:nvSpPr>
      <dsp:spPr>
        <a:xfrm>
          <a:off x="0" y="7079"/>
          <a:ext cx="5899484" cy="1085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Całkowita wartość inwestycji: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520 063,54 </a:t>
          </a:r>
          <a:r>
            <a:rPr lang="pl-PL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zł  </a:t>
          </a:r>
        </a:p>
      </dsp:txBody>
      <dsp:txXfrm>
        <a:off x="0" y="7079"/>
        <a:ext cx="5899484" cy="1085760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2F8199-97A0-492A-8548-36D7B79EC330}">
      <dsp:nvSpPr>
        <dsp:cNvPr id="0" name=""/>
        <dsp:cNvSpPr/>
      </dsp:nvSpPr>
      <dsp:spPr>
        <a:xfrm>
          <a:off x="0" y="12439"/>
          <a:ext cx="9127066" cy="1155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MODERNIZACJA OŚWIETLENIA ULICZNEGO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W MIEJSCOWOŚCI – ZYNDAKI </a:t>
          </a:r>
        </a:p>
      </dsp:txBody>
      <dsp:txXfrm>
        <a:off x="0" y="12439"/>
        <a:ext cx="9127066" cy="11559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F7E699-98E9-482A-9FBD-80576804F6B1}">
      <dsp:nvSpPr>
        <dsp:cNvPr id="0" name=""/>
        <dsp:cNvSpPr/>
      </dsp:nvSpPr>
      <dsp:spPr>
        <a:xfrm>
          <a:off x="0" y="266072"/>
          <a:ext cx="5156915" cy="842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ZAKUP ŁAWOSTOŁÓW</a:t>
          </a:r>
        </a:p>
      </dsp:txBody>
      <dsp:txXfrm>
        <a:off x="0" y="266072"/>
        <a:ext cx="5156915" cy="8424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F7E699-98E9-482A-9FBD-80576804F6B1}">
      <dsp:nvSpPr>
        <dsp:cNvPr id="0" name=""/>
        <dsp:cNvSpPr/>
      </dsp:nvSpPr>
      <dsp:spPr>
        <a:xfrm>
          <a:off x="0" y="253203"/>
          <a:ext cx="8412482" cy="889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BUDOWA POMOSTU w ZYNDAKACH </a:t>
          </a:r>
        </a:p>
      </dsp:txBody>
      <dsp:txXfrm>
        <a:off x="0" y="253203"/>
        <a:ext cx="8412482" cy="8892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F7E699-98E9-482A-9FBD-80576804F6B1}">
      <dsp:nvSpPr>
        <dsp:cNvPr id="0" name=""/>
        <dsp:cNvSpPr/>
      </dsp:nvSpPr>
      <dsp:spPr>
        <a:xfrm>
          <a:off x="0" y="61945"/>
          <a:ext cx="8830733" cy="11969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REMONT I MODERNIZACJA DROGI DO SZKOŁY </a:t>
          </a:r>
          <a:br>
            <a:rPr lang="pl-PL" sz="31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</a:br>
          <a:r>
            <a:rPr lang="pl-PL" sz="31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W ZYNDAKACH</a:t>
          </a:r>
        </a:p>
      </dsp:txBody>
      <dsp:txXfrm>
        <a:off x="0" y="61945"/>
        <a:ext cx="8830733" cy="119690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13BE16-2693-4EFD-8B53-B4774538C9E5}">
      <dsp:nvSpPr>
        <dsp:cNvPr id="0" name=""/>
        <dsp:cNvSpPr/>
      </dsp:nvSpPr>
      <dsp:spPr>
        <a:xfrm>
          <a:off x="0" y="25"/>
          <a:ext cx="5831078" cy="3692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Całkowita wartość inwestycji: 100 614,00 zł  </a:t>
          </a:r>
        </a:p>
      </dsp:txBody>
      <dsp:txXfrm>
        <a:off x="0" y="25"/>
        <a:ext cx="5831078" cy="36928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72123B-081F-46F5-A72B-DEAFA667F0FA}">
      <dsp:nvSpPr>
        <dsp:cNvPr id="0" name=""/>
        <dsp:cNvSpPr/>
      </dsp:nvSpPr>
      <dsp:spPr>
        <a:xfrm>
          <a:off x="0" y="31"/>
          <a:ext cx="5204565" cy="461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rPr>
            <a:t>Wartość inwestycji: 2.666.000,00 zł</a:t>
          </a:r>
        </a:p>
      </dsp:txBody>
      <dsp:txXfrm>
        <a:off x="0" y="31"/>
        <a:ext cx="5204565" cy="4616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CA577B-1DF2-45BD-BD51-2C98470AC11D}">
      <dsp:nvSpPr>
        <dsp:cNvPr id="0" name=""/>
        <dsp:cNvSpPr/>
      </dsp:nvSpPr>
      <dsp:spPr>
        <a:xfrm>
          <a:off x="0" y="4029"/>
          <a:ext cx="8596668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4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Budowa sali gimnastycznej </a:t>
          </a:r>
          <a:br>
            <a:rPr lang="pl-PL" sz="34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l-PL" sz="34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przy Zespole Szkół</a:t>
          </a:r>
        </a:p>
      </dsp:txBody>
      <dsp:txXfrm>
        <a:off x="0" y="4029"/>
        <a:ext cx="8596668" cy="131274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7CCB9C-CC17-4BC2-BA81-DC5846A9A81E}">
      <dsp:nvSpPr>
        <dsp:cNvPr id="0" name=""/>
        <dsp:cNvSpPr/>
      </dsp:nvSpPr>
      <dsp:spPr>
        <a:xfrm>
          <a:off x="0" y="4029"/>
          <a:ext cx="8596312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4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Budowa sali gimnastycznej </a:t>
          </a:r>
          <a:br>
            <a:rPr lang="pl-PL" sz="34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l-PL" sz="34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przy Zespole Szkół</a:t>
          </a:r>
        </a:p>
      </dsp:txBody>
      <dsp:txXfrm>
        <a:off x="0" y="4029"/>
        <a:ext cx="8596312" cy="131274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40B8BA-5EC6-4D41-9F45-90CFA0277336}">
      <dsp:nvSpPr>
        <dsp:cNvPr id="0" name=""/>
        <dsp:cNvSpPr/>
      </dsp:nvSpPr>
      <dsp:spPr>
        <a:xfrm>
          <a:off x="0" y="9166"/>
          <a:ext cx="544591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/>
            <a:t>Całkowita wartość inwestycji: </a:t>
          </a:r>
          <a:r>
            <a:rPr lang="pl-PL" sz="1500" b="1" kern="1200" dirty="0"/>
            <a:t>2.729.963,92 </a:t>
          </a:r>
          <a:r>
            <a:rPr lang="pl-PL" sz="1500" kern="1200" dirty="0"/>
            <a:t>zł  </a:t>
          </a:r>
        </a:p>
      </dsp:txBody>
      <dsp:txXfrm>
        <a:off x="0" y="9166"/>
        <a:ext cx="5445919" cy="351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CA5DC637-0CD4-4B5A-A848-E2F809EB3BE2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1" y="4714876"/>
            <a:ext cx="5438775" cy="4467225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9" y="9428163"/>
            <a:ext cx="2946400" cy="496887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45F6D60A-B5E2-4E40-B69C-0D786A5B87B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0684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669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4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17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chart" Target="../charts/chart1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microsoft.com/office/2007/relationships/diagramDrawing" Target="../diagrams/drawing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9.jpeg"/><Relationship Id="rId12" Type="http://schemas.openxmlformats.org/officeDocument/2006/relationships/diagramColors" Target="../diagrams/colors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diagramQuickStyle" Target="../diagrams/quickStyle5.xml"/><Relationship Id="rId5" Type="http://schemas.openxmlformats.org/officeDocument/2006/relationships/diagramColors" Target="../diagrams/colors4.xml"/><Relationship Id="rId10" Type="http://schemas.openxmlformats.org/officeDocument/2006/relationships/diagramLayout" Target="../diagrams/layout5.xml"/><Relationship Id="rId4" Type="http://schemas.openxmlformats.org/officeDocument/2006/relationships/diagramQuickStyle" Target="../diagrams/quickStyle4.xml"/><Relationship Id="rId9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A4ACDA-B6FF-409B-A9F8-B31E35F6F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0617" y="1547284"/>
            <a:ext cx="7766936" cy="1646302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Sołectwo ZYNDAKI  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A1CE351-29B5-4C3C-84DB-22CA72C2D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779" y="944798"/>
            <a:ext cx="985315" cy="1080389"/>
          </a:xfrm>
          <a:prstGeom prst="rect">
            <a:avLst/>
          </a:prstGeom>
        </p:spPr>
      </p:pic>
      <p:pic>
        <p:nvPicPr>
          <p:cNvPr id="4" name="Symbol zastępczy zawartości 5">
            <a:extLst>
              <a:ext uri="{FF2B5EF4-FFF2-40B4-BE49-F238E27FC236}">
                <a16:creationId xmlns:a16="http://schemas.microsoft.com/office/drawing/2014/main" xmlns="" id="{67E2C2EE-00DC-4D47-AD7B-8C2DC3C52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624" y="3636526"/>
            <a:ext cx="4549158" cy="219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157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12" y="383269"/>
            <a:ext cx="8999145" cy="115196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BUDOWA SALI GIMNASTYCZNEJ </a:t>
            </a:r>
            <a:br>
              <a:rPr lang="pl-PL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</a:br>
            <a:r>
              <a:rPr lang="pl-PL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PRZY ZESPOLE SZKÓL W ZYNDAKACH  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E19D4B18-03BD-4293-8B33-6F767D632BC7}"/>
              </a:ext>
            </a:extLst>
          </p:cNvPr>
          <p:cNvGraphicFramePr/>
          <p:nvPr>
            <p:extLst/>
          </p:nvPr>
        </p:nvGraphicFramePr>
        <p:xfrm>
          <a:off x="6672198" y="5347878"/>
          <a:ext cx="5204565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823488" y="2005421"/>
            <a:ext cx="61677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W 2016 r. rozpoczęta została realizacja inwestycji na podstawie wcześniej opracowanej dokumentacji. Pod koniec grudnia 2016 r. podpisana została umowa                               z Wykonawcą na budowę sali gimnastycznej przy Zespole Szkół w Zyndakach.</a:t>
            </a:r>
          </a:p>
          <a:p>
            <a:r>
              <a:rPr lang="pl-PL" dirty="0"/>
              <a:t>  </a:t>
            </a:r>
          </a:p>
          <a:p>
            <a:pPr algn="just"/>
            <a:r>
              <a:rPr lang="pl-PL" dirty="0"/>
              <a:t>Na realizację tej inwestycji Gmina pozyskała dofinansowanie w wysokości 700 000,00 zł ze środków Funduszu Rozwoju Kultury Fizycznej z Ministerstwa Kultury Fizycznej i Sportu w ramach Programu Rozwoju Regionalnej Infrastruktury Sportowej – edycja 2016.</a:t>
            </a:r>
          </a:p>
        </p:txBody>
      </p:sp>
      <p:sp>
        <p:nvSpPr>
          <p:cNvPr id="3" name="AutoShape 4" descr="Zestaw piwny 180x60x76cm, Jasne drewno">
            <a:extLst>
              <a:ext uri="{FF2B5EF4-FFF2-40B4-BE49-F238E27FC236}">
                <a16:creationId xmlns:a16="http://schemas.microsoft.com/office/drawing/2014/main" xmlns="" id="{FDC680B6-8C5B-4027-9A7D-9BB23B0A56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97509" y="3331950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2016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24B7D3C4-4BB7-4B54-8A32-A716C6C29B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0773" y="2087034"/>
            <a:ext cx="3429000" cy="268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2816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1A100284-A066-416B-964A-B955D14DCB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614648080"/>
              </p:ext>
            </p:extLst>
          </p:nvPr>
        </p:nvGraphicFramePr>
        <p:xfrm>
          <a:off x="378268" y="304800"/>
          <a:ext cx="8596668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A4741962-3F21-4A5E-B63D-5C8A619CC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499100" y="1930400"/>
            <a:ext cx="2476326" cy="1857245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EE6ED714-36F6-4A01-A86A-4782F0DDD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9100" y="3998978"/>
            <a:ext cx="2476326" cy="185724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D5F4DC15-A873-49BC-8B48-02B0E9C02D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68" y="2472267"/>
            <a:ext cx="4254500" cy="283633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0B77EEF1-B145-4CDA-8820-EE06189609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6601" y="2548468"/>
            <a:ext cx="3429000" cy="268393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xmlns="" val="1944876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795731C-892F-49BA-8EFF-21B7110A9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362" y="2048769"/>
            <a:ext cx="926623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2018 r. do użytkowania dla mieszkańców Gminy Sorkwity została przekazana sala gimnastyczna zaprojektowana dla 115 osób. Powierzchnia zabudowy = 548m2</a:t>
            </a:r>
          </a:p>
          <a:p>
            <a:pPr marL="0" indent="0">
              <a:buNone/>
            </a:pPr>
            <a:r>
              <a:rPr lang="pl-PL" dirty="0"/>
              <a:t>Sala gimnastyczna</a:t>
            </a:r>
          </a:p>
          <a:p>
            <a:r>
              <a:rPr lang="pl-PL" dirty="0"/>
              <a:t>- podstawowe wymiary 30,7 x 17,1m</a:t>
            </a:r>
          </a:p>
          <a:p>
            <a:r>
              <a:rPr lang="pl-PL" dirty="0"/>
              <a:t>- powierzchnia użytkowa: 499,3m2</a:t>
            </a:r>
          </a:p>
          <a:p>
            <a:r>
              <a:rPr lang="pl-PL" dirty="0"/>
              <a:t>- powierzchnia zabudowy: 548m 2</a:t>
            </a:r>
          </a:p>
          <a:p>
            <a:r>
              <a:rPr lang="pl-PL" dirty="0"/>
              <a:t>- kubatura netto 4489,2m 3</a:t>
            </a:r>
          </a:p>
          <a:p>
            <a:r>
              <a:rPr lang="pl-PL" dirty="0"/>
              <a:t>- wysokość obiektu: 11,4 m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F29BEDFB-C1F7-429C-A22D-62E0C0896E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299890034"/>
              </p:ext>
            </p:extLst>
          </p:nvPr>
        </p:nvGraphicFramePr>
        <p:xfrm>
          <a:off x="703263" y="358637"/>
          <a:ext cx="8596312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xmlns="" id="{6357B286-AD1E-4A48-985D-95AA958E6F4B}"/>
              </a:ext>
            </a:extLst>
          </p:cNvPr>
          <p:cNvSpPr txBox="1">
            <a:spLocks/>
          </p:cNvSpPr>
          <p:nvPr/>
        </p:nvSpPr>
        <p:spPr>
          <a:xfrm>
            <a:off x="5702300" y="3429000"/>
            <a:ext cx="5445920" cy="2410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dirty="0"/>
              <a:t>Na realizację tej inwestycji Gmina pozyskała dofinansowanie w wysokości 700.000,00 ze środków FRKF z Ministerstwa Kultury Fizycznej i Sportu w ramach Programu Rozwoju Regionalnej Infrastruktury Sportowej – edycja 2016.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603F88EB-0941-479E-B904-23BCBD9D17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24604191"/>
              </p:ext>
            </p:extLst>
          </p:nvPr>
        </p:nvGraphicFramePr>
        <p:xfrm>
          <a:off x="3126580" y="5637766"/>
          <a:ext cx="544592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2F3F9695-9BFF-4BE6-9829-038207ECD740}"/>
              </a:ext>
            </a:extLst>
          </p:cNvPr>
          <p:cNvSpPr/>
          <p:nvPr/>
        </p:nvSpPr>
        <p:spPr>
          <a:xfrm>
            <a:off x="3452325" y="6007098"/>
            <a:ext cx="4499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Uzyskane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dofinansowanie</a:t>
            </a:r>
            <a:r>
              <a:rPr lang="pl-PL" dirty="0"/>
              <a:t>: 700.000,00 zł 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xmlns="" val="4182765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2CF4B20F-EC3B-4373-9D82-3593A2E20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839166499"/>
              </p:ext>
            </p:extLst>
          </p:nvPr>
        </p:nvGraphicFramePr>
        <p:xfrm>
          <a:off x="677334" y="609600"/>
          <a:ext cx="9127066" cy="116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B876B3D-C9F3-4D81-8429-73B11B423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234" y="2147889"/>
            <a:ext cx="7145866" cy="1458911"/>
          </a:xfrm>
        </p:spPr>
        <p:txBody>
          <a:bodyPr/>
          <a:lstStyle/>
          <a:p>
            <a:pPr marL="0" indent="0" algn="just">
              <a:buNone/>
            </a:pPr>
            <a:r>
              <a:rPr lang="pl-PL" b="1" dirty="0"/>
              <a:t>W ramach modernizacji oświetlenia ulicznego zamontowane zostały energooszczędne źródła światła oświetlenia ulicznego typu LED</a:t>
            </a:r>
          </a:p>
          <a:p>
            <a:pPr marL="0" indent="0" algn="ctr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Sołectwo Zyndaki – nowe oprawy: 37 sztuk</a:t>
            </a: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AEAAFC8D-D815-43C2-A44C-F978F171AD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90295001"/>
              </p:ext>
            </p:extLst>
          </p:nvPr>
        </p:nvGraphicFramePr>
        <p:xfrm>
          <a:off x="1347537" y="5060249"/>
          <a:ext cx="5899484" cy="1099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E53F786B-8170-4EAF-BBD7-DDAFA629D0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77940" y="2147889"/>
            <a:ext cx="2252919" cy="300389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  <p:sp>
        <p:nvSpPr>
          <p:cNvPr id="8" name="Prostokąt 7"/>
          <p:cNvSpPr/>
          <p:nvPr/>
        </p:nvSpPr>
        <p:spPr>
          <a:xfrm>
            <a:off x="974559" y="3875856"/>
            <a:ext cx="7279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Ponadto w całym budynku Szkoły Podstawowej zostały zamontowane energooszczędne źródła światła LED.</a:t>
            </a:r>
          </a:p>
        </p:txBody>
      </p:sp>
    </p:spTree>
    <p:extLst>
      <p:ext uri="{BB962C8B-B14F-4D97-AF65-F5344CB8AC3E}">
        <p14:creationId xmlns:p14="http://schemas.microsoft.com/office/powerpoint/2010/main" xmlns="" val="2124305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2CF4B20F-EC3B-4373-9D82-3593A2E20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839166499"/>
              </p:ext>
            </p:extLst>
          </p:nvPr>
        </p:nvGraphicFramePr>
        <p:xfrm>
          <a:off x="677334" y="609600"/>
          <a:ext cx="9127066" cy="116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  <p:graphicFrame>
        <p:nvGraphicFramePr>
          <p:cNvPr id="10" name="Wykres 9"/>
          <p:cNvGraphicFramePr/>
          <p:nvPr/>
        </p:nvGraphicFramePr>
        <p:xfrm>
          <a:off x="1596189" y="2177716"/>
          <a:ext cx="7583906" cy="3946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124305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641150" y="1841742"/>
            <a:ext cx="5250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Zakupione zostały 4  komplety: składające się     z stołu składanego i dwóch  ławek składanych  bez oparć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FB1AA33E-9480-4424-85FD-B40BA577896F}"/>
              </a:ext>
            </a:extLst>
          </p:cNvPr>
          <p:cNvSpPr txBox="1"/>
          <p:nvPr/>
        </p:nvSpPr>
        <p:spPr>
          <a:xfrm>
            <a:off x="6698885" y="1882520"/>
            <a:ext cx="476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Zakup namiotu 3 m x 6 m kolor zielony </a:t>
            </a:r>
          </a:p>
        </p:txBody>
      </p:sp>
      <p:pic>
        <p:nvPicPr>
          <p:cNvPr id="1026" name="Picture 2" descr="https://homegarden.com.pl/i/prod/namiot-handlowy-300-x-600-cm-zielony-home-garden-4634.jpg">
            <a:extLst>
              <a:ext uri="{FF2B5EF4-FFF2-40B4-BE49-F238E27FC236}">
                <a16:creationId xmlns:a16="http://schemas.microsoft.com/office/drawing/2014/main" xmlns="" id="{040165DD-CEDB-4226-9108-5342E4A0F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5300" y="2796356"/>
            <a:ext cx="3477206" cy="231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Zestaw piwny 180x60x76cm, Jasne drewno">
            <a:extLst>
              <a:ext uri="{FF2B5EF4-FFF2-40B4-BE49-F238E27FC236}">
                <a16:creationId xmlns:a16="http://schemas.microsoft.com/office/drawing/2014/main" xmlns="" id="{FDC680B6-8C5B-4027-9A7D-9BB23B0A56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16300" y="3276600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4" name="Picture 10" descr="Znalezione obrazy dla zapytania zestaw piwny">
            <a:extLst>
              <a:ext uri="{FF2B5EF4-FFF2-40B4-BE49-F238E27FC236}">
                <a16:creationId xmlns:a16="http://schemas.microsoft.com/office/drawing/2014/main" xmlns="" id="{9EF08B2F-8F03-4B52-9B2A-7879E4EA0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1011" y="2820420"/>
            <a:ext cx="3121503" cy="234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279E1686-2AE8-473E-A8C3-0A2B0A888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688985605"/>
              </p:ext>
            </p:extLst>
          </p:nvPr>
        </p:nvGraphicFramePr>
        <p:xfrm>
          <a:off x="6455965" y="447781"/>
          <a:ext cx="3915943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xmlns="" id="{279E1686-2AE8-473E-A8C3-0A2B0A888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688985605"/>
              </p:ext>
            </p:extLst>
          </p:nvPr>
        </p:nvGraphicFramePr>
        <p:xfrm>
          <a:off x="551553" y="395530"/>
          <a:ext cx="5156915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pole tekstowe 13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2015</a:t>
            </a:r>
          </a:p>
        </p:txBody>
      </p:sp>
      <p:grpSp>
        <p:nvGrpSpPr>
          <p:cNvPr id="15" name="Grupa 14"/>
          <p:cNvGrpSpPr/>
          <p:nvPr/>
        </p:nvGrpSpPr>
        <p:grpSpPr>
          <a:xfrm>
            <a:off x="718457" y="5238205"/>
            <a:ext cx="4876800" cy="1031965"/>
            <a:chOff x="0" y="-122310"/>
            <a:chExt cx="4876800" cy="705394"/>
          </a:xfrm>
          <a:scene3d>
            <a:camera prst="orthographicFront"/>
            <a:lightRig rig="flat" dir="t"/>
          </a:scene3d>
        </p:grpSpPr>
        <p:sp>
          <p:nvSpPr>
            <p:cNvPr id="16" name="Prostokąt zaokrąglony 15"/>
            <p:cNvSpPr/>
            <p:nvPr/>
          </p:nvSpPr>
          <p:spPr>
            <a:xfrm>
              <a:off x="0" y="9166"/>
              <a:ext cx="4876800" cy="351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" name="Prostokąt 16"/>
            <p:cNvSpPr/>
            <p:nvPr/>
          </p:nvSpPr>
          <p:spPr>
            <a:xfrm>
              <a:off x="30197" y="-122310"/>
              <a:ext cx="4842532" cy="7053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kern="1200" dirty="0">
                  <a:latin typeface="Caladea" pitchFamily="18" charset="-18"/>
                </a:rPr>
                <a:t>Całkowita wartość inwestycji: </a:t>
              </a:r>
              <a:r>
                <a:rPr lang="pl-PL" sz="2000" b="1" kern="1200" dirty="0">
                  <a:latin typeface="Caladea" pitchFamily="18" charset="-18"/>
                </a:rPr>
                <a:t>1.300,00 </a:t>
              </a:r>
              <a:r>
                <a:rPr lang="pl-PL" sz="2000" kern="1200" dirty="0">
                  <a:latin typeface="Caladea" pitchFamily="18" charset="-18"/>
                </a:rPr>
                <a:t>zł  </a:t>
              </a:r>
            </a:p>
          </p:txBody>
        </p:sp>
      </p:grpSp>
      <p:grpSp>
        <p:nvGrpSpPr>
          <p:cNvPr id="18" name="Grupa 17"/>
          <p:cNvGrpSpPr/>
          <p:nvPr/>
        </p:nvGrpSpPr>
        <p:grpSpPr>
          <a:xfrm>
            <a:off x="6035039" y="5381898"/>
            <a:ext cx="4885791" cy="587828"/>
            <a:chOff x="0" y="-184763"/>
            <a:chExt cx="4885791" cy="544930"/>
          </a:xfrm>
          <a:scene3d>
            <a:camera prst="orthographicFront"/>
            <a:lightRig rig="flat" dir="t"/>
          </a:scene3d>
        </p:grpSpPr>
        <p:sp>
          <p:nvSpPr>
            <p:cNvPr id="19" name="Prostokąt zaokrąglony 18"/>
            <p:cNvSpPr/>
            <p:nvPr/>
          </p:nvSpPr>
          <p:spPr>
            <a:xfrm>
              <a:off x="0" y="-184763"/>
              <a:ext cx="4876800" cy="54493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0" name="Prostokąt 19"/>
            <p:cNvSpPr/>
            <p:nvPr/>
          </p:nvSpPr>
          <p:spPr>
            <a:xfrm>
              <a:off x="43259" y="-148436"/>
              <a:ext cx="4842532" cy="4514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kern="1200" dirty="0">
                  <a:latin typeface="Caladea" pitchFamily="18" charset="-18"/>
                </a:rPr>
                <a:t>Całkowita wartość inwestycji: </a:t>
              </a:r>
              <a:r>
                <a:rPr lang="pl-PL" sz="2000" dirty="0">
                  <a:latin typeface="Caladea" pitchFamily="18" charset="-18"/>
                </a:rPr>
                <a:t> </a:t>
              </a:r>
              <a:r>
                <a:rPr lang="pl-PL" sz="2000" b="1" dirty="0">
                  <a:latin typeface="Caladea" pitchFamily="18" charset="-18"/>
                </a:rPr>
                <a:t>1.249,00 </a:t>
              </a:r>
              <a:r>
                <a:rPr lang="pl-PL" sz="2000" b="1" kern="1200" dirty="0">
                  <a:latin typeface="Caladea" pitchFamily="18" charset="-18"/>
                </a:rPr>
                <a:t>zł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575663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6D68F3A-30BA-4150-96F9-778E32276730}"/>
              </a:ext>
            </a:extLst>
          </p:cNvPr>
          <p:cNvSpPr txBox="1"/>
          <p:nvPr/>
        </p:nvSpPr>
        <p:spPr>
          <a:xfrm>
            <a:off x="691989" y="4044808"/>
            <a:ext cx="61086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w tym środki UE w ramach działania 413 „Wdrażanie lokalnych strategii rozwoju” w zakresie operacji odpowiadających warunkom przyznania pomocy w ramach działania „Odnowa i rozwój wsi” objętego PROW na lata 2007-2013 w wysokości</a:t>
            </a:r>
            <a:r>
              <a:rPr lang="pl-PL" b="1" dirty="0"/>
              <a:t> 14.680,00 </a:t>
            </a:r>
            <a:r>
              <a:rPr lang="pl-PL" dirty="0"/>
              <a:t>zł  środki własne </a:t>
            </a:r>
            <a:r>
              <a:rPr lang="pl-PL" b="1" dirty="0"/>
              <a:t>7.637,50</a:t>
            </a:r>
            <a:r>
              <a:rPr lang="pl-PL" dirty="0"/>
              <a:t>zł</a:t>
            </a:r>
          </a:p>
          <a:p>
            <a:endParaRPr lang="pl-PL" sz="24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584870" y="1843388"/>
            <a:ext cx="641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Pomost w Zyndakach w kształcie litery „L”, oparty jest na 24 szt. pali, posiada powierzchnię pokładu 60,0 m2, zlokalizowany jest na wysokości działki nr 47/2 ob. Zyndaki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632AEC6A-220F-47A1-B73D-0BE39A069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2619" y="1955331"/>
            <a:ext cx="4468638" cy="306080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279E1686-2AE8-473E-A8C3-0A2B0A888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540933519"/>
              </p:ext>
            </p:extLst>
          </p:nvPr>
        </p:nvGraphicFramePr>
        <p:xfrm>
          <a:off x="1711235" y="447781"/>
          <a:ext cx="8412482" cy="1395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upa 17"/>
          <p:cNvGrpSpPr/>
          <p:nvPr/>
        </p:nvGrpSpPr>
        <p:grpSpPr>
          <a:xfrm>
            <a:off x="771741" y="2960800"/>
            <a:ext cx="5826034" cy="1254035"/>
            <a:chOff x="0" y="-125715"/>
            <a:chExt cx="5055608" cy="613954"/>
          </a:xfrm>
          <a:scene3d>
            <a:camera prst="orthographicFront"/>
            <a:lightRig rig="flat" dir="t"/>
          </a:scene3d>
        </p:grpSpPr>
        <p:sp>
          <p:nvSpPr>
            <p:cNvPr id="10" name="Prostokąt zaokrąglony 9"/>
            <p:cNvSpPr/>
            <p:nvPr/>
          </p:nvSpPr>
          <p:spPr>
            <a:xfrm>
              <a:off x="0" y="9166"/>
              <a:ext cx="4876800" cy="3510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Prostokąt 10"/>
            <p:cNvSpPr/>
            <p:nvPr/>
          </p:nvSpPr>
          <p:spPr>
            <a:xfrm>
              <a:off x="213076" y="-125715"/>
              <a:ext cx="4842532" cy="6139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kern="1200" dirty="0">
                  <a:latin typeface="Caladea" pitchFamily="18" charset="-18"/>
                </a:rPr>
                <a:t>Całkowita wartość inwestycji: </a:t>
              </a:r>
              <a:r>
                <a:rPr lang="pl-PL" sz="2000" b="1" dirty="0">
                  <a:latin typeface="Caladea" pitchFamily="18" charset="-18"/>
                </a:rPr>
                <a:t> 22.317,50 </a:t>
              </a:r>
              <a:r>
                <a:rPr lang="pl-PL" sz="2000" b="1" kern="1200" dirty="0">
                  <a:latin typeface="Caladea" pitchFamily="18" charset="-18"/>
                </a:rPr>
                <a:t>zł  </a:t>
              </a:r>
            </a:p>
          </p:txBody>
        </p:sp>
      </p:grpSp>
      <p:sp>
        <p:nvSpPr>
          <p:cNvPr id="12" name="pole tekstowe 11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2015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7243011" y="5186521"/>
            <a:ext cx="4487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Zakupiony został transport piachu na plażę do miejscowości Zyndaki – 28 ton</a:t>
            </a:r>
          </a:p>
          <a:p>
            <a:pPr algn="just"/>
            <a:r>
              <a:rPr lang="pl-PL" dirty="0"/>
              <a:t>Wartość kosztów: </a:t>
            </a:r>
            <a:r>
              <a:rPr lang="pl-PL" dirty="0">
                <a:latin typeface="Caladea" pitchFamily="18" charset="-18"/>
              </a:rPr>
              <a:t>578,10 zł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99011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6020" y="332656"/>
            <a:ext cx="1013183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algn="ctr" rtl="0"/>
            <a:r>
              <a:rPr lang="pl-PL" b="1" dirty="0">
                <a:latin typeface="Caladea" pitchFamily="18" charset="-18"/>
              </a:rPr>
              <a:t>NOWA TABLICA OGŁOSZENIOWA </a:t>
            </a:r>
            <a:br>
              <a:rPr lang="pl-PL" b="1" dirty="0">
                <a:latin typeface="Caladea" pitchFamily="18" charset="-18"/>
              </a:rPr>
            </a:br>
            <a:r>
              <a:rPr lang="pl-PL" sz="2400" b="1" dirty="0">
                <a:latin typeface="Caladea" pitchFamily="18" charset="-18"/>
              </a:rPr>
              <a:t>W MIEJSCOWOŚCI ZYNDAKI</a:t>
            </a:r>
            <a:endParaRPr lang="pl" sz="2400" dirty="0">
              <a:latin typeface="Caladea" pitchFamily="18" charset="-18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03099BF1-C6F3-4FCB-BBD4-34402AB04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9253" y="2516320"/>
            <a:ext cx="5486400" cy="11372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>
                <a:solidFill>
                  <a:schemeClr val="tx1"/>
                </a:solidFill>
                <a:latin typeface="Caladea" panose="02040503050406030204" pitchFamily="18" charset="-18"/>
              </a:rPr>
              <a:t>W 2017 r. w Zyndakach została wykonana                           i zamontowana nowa drewniana tablica ogłoszeniowa.</a:t>
            </a:r>
          </a:p>
        </p:txBody>
      </p:sp>
      <p:sp>
        <p:nvSpPr>
          <p:cNvPr id="4" name="Symbol zastępczy zawartości 5">
            <a:extLst>
              <a:ext uri="{FF2B5EF4-FFF2-40B4-BE49-F238E27FC236}">
                <a16:creationId xmlns:a16="http://schemas.microsoft.com/office/drawing/2014/main" xmlns="" id="{7A713379-4F42-49D0-95DA-F4EDE5778D07}"/>
              </a:ext>
            </a:extLst>
          </p:cNvPr>
          <p:cNvSpPr txBox="1">
            <a:spLocks/>
          </p:cNvSpPr>
          <p:nvPr/>
        </p:nvSpPr>
        <p:spPr>
          <a:xfrm>
            <a:off x="1387751" y="5302324"/>
            <a:ext cx="6142744" cy="4300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Całkowita wartość inwestycji: 2.062,50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2017</a:t>
            </a:r>
          </a:p>
        </p:txBody>
      </p:sp>
      <p:pic>
        <p:nvPicPr>
          <p:cNvPr id="27650" name="Picture 2" descr="C:\Users\wybory\Desktop\Zdjęcia\20180828_142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0485" y="28975050"/>
            <a:ext cx="5205316" cy="7604312"/>
          </a:xfrm>
          <a:prstGeom prst="rect">
            <a:avLst/>
          </a:prstGeom>
          <a:noFill/>
        </p:spPr>
      </p:pic>
      <p:pic>
        <p:nvPicPr>
          <p:cNvPr id="27651" name="Picture 3" descr="C:\Users\wybory\Desktop\Zdjęcia\20180828_142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4414" y="1524000"/>
            <a:ext cx="3214586" cy="44576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825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4686" y="361950"/>
            <a:ext cx="9603701" cy="1295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rtl="0"/>
            <a:r>
              <a:rPr lang="pl-PL" b="1" dirty="0">
                <a:latin typeface="Caladea" panose="02040503050406030204" pitchFamily="18" charset="-18"/>
              </a:rPr>
              <a:t/>
            </a:r>
            <a:br>
              <a:rPr lang="pl-PL" b="1" dirty="0">
                <a:latin typeface="Caladea" panose="02040503050406030204" pitchFamily="18" charset="-18"/>
              </a:rPr>
            </a:br>
            <a:r>
              <a:rPr lang="pl-PL" b="1" dirty="0">
                <a:latin typeface="Caladea" panose="02040503050406030204" pitchFamily="18" charset="-18"/>
              </a:rPr>
              <a:t>INNE PRACE REMONTOWE </a:t>
            </a:r>
            <a:r>
              <a:rPr lang="pl-PL" dirty="0">
                <a:latin typeface="Caladea" panose="02040503050406030204" pitchFamily="18" charset="-18"/>
              </a:rPr>
              <a:t/>
            </a:r>
            <a:br>
              <a:rPr lang="pl-PL" dirty="0">
                <a:latin typeface="Caladea" panose="02040503050406030204" pitchFamily="18" charset="-18"/>
              </a:rPr>
            </a:br>
            <a:endParaRPr lang="pl" sz="2700" b="1" dirty="0">
              <a:latin typeface="Caladea" panose="02040503050406030204" pitchFamily="18" charset="-18"/>
            </a:endParaRPr>
          </a:p>
        </p:txBody>
      </p:sp>
      <p:sp>
        <p:nvSpPr>
          <p:cNvPr id="7" name="Zawartość — symbol zastępczy 3">
            <a:extLst>
              <a:ext uri="{FF2B5EF4-FFF2-40B4-BE49-F238E27FC236}">
                <a16:creationId xmlns:a16="http://schemas.microsoft.com/office/drawing/2014/main" xmlns="" id="{8CE8981C-E00B-41F5-AF1C-8F9D208593C9}"/>
              </a:ext>
            </a:extLst>
          </p:cNvPr>
          <p:cNvSpPr txBox="1">
            <a:spLocks/>
          </p:cNvSpPr>
          <p:nvPr/>
        </p:nvSpPr>
        <p:spPr>
          <a:xfrm>
            <a:off x="1307519" y="4725145"/>
            <a:ext cx="9771696" cy="175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dirty="0">
              <a:latin typeface="Caladea" panose="02040503050406030204" pitchFamily="18" charset="-18"/>
            </a:endParaRPr>
          </a:p>
          <a:p>
            <a:pPr marL="0" indent="0">
              <a:buNone/>
            </a:pPr>
            <a:endParaRPr lang="en-US" dirty="0">
              <a:latin typeface="Caladea" panose="02040503050406030204" pitchFamily="18" charset="-18"/>
            </a:endParaRPr>
          </a:p>
        </p:txBody>
      </p:sp>
      <p:sp>
        <p:nvSpPr>
          <p:cNvPr id="8" name="Zawartość — symbol zastępczy 3">
            <a:extLst>
              <a:ext uri="{FF2B5EF4-FFF2-40B4-BE49-F238E27FC236}">
                <a16:creationId xmlns:a16="http://schemas.microsoft.com/office/drawing/2014/main" xmlns="" id="{E0E215F0-BC5E-4A60-9FD4-D3378DD5249C}"/>
              </a:ext>
            </a:extLst>
          </p:cNvPr>
          <p:cNvSpPr txBox="1">
            <a:spLocks/>
          </p:cNvSpPr>
          <p:nvPr/>
        </p:nvSpPr>
        <p:spPr>
          <a:xfrm>
            <a:off x="945568" y="1804360"/>
            <a:ext cx="4788481" cy="19675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dirty="0">
                <a:latin typeface="Caladea" panose="02040503050406030204" pitchFamily="18" charset="-18"/>
              </a:rPr>
              <a:t>W budynku świetlicy wiejskiej                        w Zyndakach – Zyndaki 8 – wykonany został remont komina</a:t>
            </a:r>
          </a:p>
          <a:p>
            <a:pPr marL="0" indent="0">
              <a:buNone/>
            </a:pPr>
            <a:endParaRPr lang="en-US" dirty="0">
              <a:latin typeface="Caladea" panose="02040503050406030204" pitchFamily="18" charset="-18"/>
            </a:endParaRPr>
          </a:p>
        </p:txBody>
      </p:sp>
      <p:sp>
        <p:nvSpPr>
          <p:cNvPr id="11" name="Zawartość — symbol zastępczy 3">
            <a:extLst>
              <a:ext uri="{FF2B5EF4-FFF2-40B4-BE49-F238E27FC236}">
                <a16:creationId xmlns:a16="http://schemas.microsoft.com/office/drawing/2014/main" xmlns="" id="{D2BA75B0-90A2-4CE2-9F45-75A071CDB15C}"/>
              </a:ext>
            </a:extLst>
          </p:cNvPr>
          <p:cNvSpPr txBox="1">
            <a:spLocks/>
          </p:cNvSpPr>
          <p:nvPr/>
        </p:nvSpPr>
        <p:spPr>
          <a:xfrm>
            <a:off x="978927" y="2951956"/>
            <a:ext cx="4755123" cy="6865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Wartość inwestycji: 1.095,93 zł. </a:t>
            </a: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endParaRPr>
          </a:p>
        </p:txBody>
      </p:sp>
      <p:sp>
        <p:nvSpPr>
          <p:cNvPr id="12" name="Zawartość — symbol zastępczy 3">
            <a:extLst>
              <a:ext uri="{FF2B5EF4-FFF2-40B4-BE49-F238E27FC236}">
                <a16:creationId xmlns:a16="http://schemas.microsoft.com/office/drawing/2014/main" xmlns="" id="{33E9038F-82BA-4200-ACB5-2226285F1978}"/>
              </a:ext>
            </a:extLst>
          </p:cNvPr>
          <p:cNvSpPr txBox="1">
            <a:spLocks/>
          </p:cNvSpPr>
          <p:nvPr/>
        </p:nvSpPr>
        <p:spPr>
          <a:xfrm>
            <a:off x="876300" y="4152900"/>
            <a:ext cx="4658226" cy="2133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dirty="0">
                <a:latin typeface="Caladea" panose="02040503050406030204" pitchFamily="18" charset="-18"/>
              </a:rPr>
              <a:t>Na wniosek mieszkańców sołectwa Zyndaki wykonane zostały schody zejściowe na placu zabaw                                    w Zyndakach.</a:t>
            </a:r>
          </a:p>
          <a:p>
            <a:pPr marL="0" indent="0" algn="ctr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Wartość inwestycji: 562,21 zł. </a:t>
            </a:r>
          </a:p>
          <a:p>
            <a:endParaRPr lang="en-US" dirty="0">
              <a:latin typeface="Caladea" panose="02040503050406030204" pitchFamily="18" charset="-18"/>
            </a:endParaRPr>
          </a:p>
        </p:txBody>
      </p:sp>
      <p:pic>
        <p:nvPicPr>
          <p:cNvPr id="14" name="Picture 3" descr="C:\Users\wybory\Desktop\Zdjęcia\20180828_1423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7149" y="1876424"/>
            <a:ext cx="5651501" cy="4238626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xmlns="" val="373575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1867" y="314276"/>
            <a:ext cx="10260733" cy="1775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rtl="0"/>
            <a:r>
              <a:rPr lang="pl-PL" sz="2800" b="1" dirty="0">
                <a:latin typeface="Caladea" panose="02040503050406030204" pitchFamily="18" charset="-18"/>
              </a:rPr>
              <a:t>WSPÓŁFINASOWANIE PRZEBUDOWY CIĄGU KOMUNIKACYJNEGO DROGI POWIATOWEJ NR 1509N MRĄGOWO – ZYNDAKI – BURSZEWO – GRANICA POWIATIU (odcinek w km. 9+600-10+673)</a:t>
            </a:r>
            <a:r>
              <a:rPr lang="pl-PL" sz="2800" dirty="0">
                <a:latin typeface="Caladea" panose="02040503050406030204" pitchFamily="18" charset="-18"/>
              </a:rPr>
              <a:t/>
            </a:r>
            <a:br>
              <a:rPr lang="pl-PL" sz="2800" dirty="0">
                <a:latin typeface="Caladea" panose="02040503050406030204" pitchFamily="18" charset="-18"/>
              </a:rPr>
            </a:br>
            <a:endParaRPr lang="pl" sz="2800" b="1" dirty="0">
              <a:latin typeface="Caladea" panose="02040503050406030204" pitchFamily="18" charset="-18"/>
            </a:endParaRPr>
          </a:p>
        </p:txBody>
      </p:sp>
      <p:sp>
        <p:nvSpPr>
          <p:cNvPr id="7" name="Zawartość — symbol zastępczy 3">
            <a:extLst>
              <a:ext uri="{FF2B5EF4-FFF2-40B4-BE49-F238E27FC236}">
                <a16:creationId xmlns:a16="http://schemas.microsoft.com/office/drawing/2014/main" xmlns="" id="{8CE8981C-E00B-41F5-AF1C-8F9D208593C9}"/>
              </a:ext>
            </a:extLst>
          </p:cNvPr>
          <p:cNvSpPr txBox="1">
            <a:spLocks/>
          </p:cNvSpPr>
          <p:nvPr/>
        </p:nvSpPr>
        <p:spPr>
          <a:xfrm>
            <a:off x="1307519" y="4725145"/>
            <a:ext cx="9771696" cy="175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dirty="0">
              <a:latin typeface="Caladea" panose="02040503050406030204" pitchFamily="18" charset="-18"/>
            </a:endParaRPr>
          </a:p>
          <a:p>
            <a:pPr marL="0" indent="0">
              <a:buNone/>
            </a:pPr>
            <a:endParaRPr lang="en-US" dirty="0">
              <a:latin typeface="Caladea" panose="02040503050406030204" pitchFamily="18" charset="-18"/>
            </a:endParaRPr>
          </a:p>
        </p:txBody>
      </p:sp>
      <p:sp>
        <p:nvSpPr>
          <p:cNvPr id="8" name="Zawartość — symbol zastępczy 3">
            <a:extLst>
              <a:ext uri="{FF2B5EF4-FFF2-40B4-BE49-F238E27FC236}">
                <a16:creationId xmlns:a16="http://schemas.microsoft.com/office/drawing/2014/main" xmlns="" id="{E0E215F0-BC5E-4A60-9FD4-D3378DD5249C}"/>
              </a:ext>
            </a:extLst>
          </p:cNvPr>
          <p:cNvSpPr txBox="1">
            <a:spLocks/>
          </p:cNvSpPr>
          <p:nvPr/>
        </p:nvSpPr>
        <p:spPr>
          <a:xfrm>
            <a:off x="526652" y="2212029"/>
            <a:ext cx="5525231" cy="43451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sz="2000" dirty="0"/>
              <a:t>Gmina Sorkwity wspólnie z Powiatem Mrągowskim realizowała przebudowę drogi na odcinku drogi o nawierzchni bitumicznej o długości 1073 m i szerokości 5,5 m. Inwestycja współfinansowana była z działania  „Podstawowe usługi i odnowa wsi na obszarach wiejskich”, poddziałania „Wsparcie inwestycji związanych                           z tworzeniem, ulepszaniem lub rozbudową wszystkich rodzajów małej infrastruktury,                   w tym inwestycji w energię odnawialną                  i w oszczędzanie energii” na operacje typu „Budowa lub modernizacja dróg lokalnych” objętych Programem Rozwoju Obszarów Wiejskich na lata 2014-2020.</a:t>
            </a:r>
            <a:endParaRPr lang="en-US" sz="2000" dirty="0">
              <a:latin typeface="Caladea" panose="02040503050406030204" pitchFamily="18" charset="-18"/>
            </a:endParaRPr>
          </a:p>
        </p:txBody>
      </p:sp>
      <p:sp>
        <p:nvSpPr>
          <p:cNvPr id="11" name="Zawartość — symbol zastępczy 3">
            <a:extLst>
              <a:ext uri="{FF2B5EF4-FFF2-40B4-BE49-F238E27FC236}">
                <a16:creationId xmlns:a16="http://schemas.microsoft.com/office/drawing/2014/main" xmlns="" id="{D2BA75B0-90A2-4CE2-9F45-75A071CDB15C}"/>
              </a:ext>
            </a:extLst>
          </p:cNvPr>
          <p:cNvSpPr txBox="1">
            <a:spLocks/>
          </p:cNvSpPr>
          <p:nvPr/>
        </p:nvSpPr>
        <p:spPr>
          <a:xfrm>
            <a:off x="6205684" y="4439180"/>
            <a:ext cx="4873531" cy="6865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Wartość inwestycji: 825.893,22 zł </a:t>
            </a: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endParaRPr>
          </a:p>
        </p:txBody>
      </p:sp>
      <p:sp>
        <p:nvSpPr>
          <p:cNvPr id="12" name="Zawartość — symbol zastępczy 3">
            <a:extLst>
              <a:ext uri="{FF2B5EF4-FFF2-40B4-BE49-F238E27FC236}">
                <a16:creationId xmlns:a16="http://schemas.microsoft.com/office/drawing/2014/main" xmlns="" id="{33E9038F-82BA-4200-ACB5-2226285F1978}"/>
              </a:ext>
            </a:extLst>
          </p:cNvPr>
          <p:cNvSpPr txBox="1">
            <a:spLocks/>
          </p:cNvSpPr>
          <p:nvPr/>
        </p:nvSpPr>
        <p:spPr>
          <a:xfrm>
            <a:off x="6205684" y="5152713"/>
            <a:ext cx="4876800" cy="14629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Wkład Gminy Sorkwity: </a:t>
            </a:r>
            <a:b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</a:br>
            <a: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150.000,00 zł. </a:t>
            </a:r>
          </a:p>
          <a:p>
            <a:pPr marL="0" indent="0" algn="ctr">
              <a:buNone/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Wkład Powiatu Mrągowskiego: </a:t>
            </a:r>
            <a:b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</a:b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150.378,22 zł. </a:t>
            </a:r>
          </a:p>
          <a:p>
            <a:endParaRPr lang="en-US" dirty="0">
              <a:latin typeface="Caladea" panose="02040503050406030204" pitchFamily="18" charset="-18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2017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AC4EBE0-38F9-46E1-8CB6-943639160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804" y="2307459"/>
            <a:ext cx="2514530" cy="20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946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279E1686-2AE8-473E-A8C3-0A2B0A888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688985605"/>
              </p:ext>
            </p:extLst>
          </p:nvPr>
        </p:nvGraphicFramePr>
        <p:xfrm>
          <a:off x="460113" y="291027"/>
          <a:ext cx="8830733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6FC53B27-C5E9-4C56-AD24-20E73DCF9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999824" y="2317646"/>
            <a:ext cx="2588416" cy="3451225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8A9C2136-958C-41FD-AFDE-70417A4DC9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7928" y="2317646"/>
            <a:ext cx="2696635" cy="345122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73070E31-8E8E-4B14-A070-C8B11066CB3D}"/>
              </a:ext>
            </a:extLst>
          </p:cNvPr>
          <p:cNvSpPr txBox="1"/>
          <p:nvPr/>
        </p:nvSpPr>
        <p:spPr>
          <a:xfrm>
            <a:off x="460114" y="2025184"/>
            <a:ext cx="4738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Remont i modernizacja drogi w Zyndakach polegał na wykonaniu nawierzchni odcinka 155mb z kostki betonowej gr 8 cm na podsypce cementowo- piaskowej.</a:t>
            </a:r>
          </a:p>
          <a:p>
            <a:pPr algn="just"/>
            <a:r>
              <a:rPr lang="pl-PL" dirty="0"/>
              <a:t> Zamontowane również zostały nowe oprawy LED wzdłuż nowo wyremontowanej drogi  </a:t>
            </a:r>
          </a:p>
          <a:p>
            <a:pPr algn="just"/>
            <a:endParaRPr lang="pl-PL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9CD1F50F-955C-4A98-946D-1C5A19E3F8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870142774"/>
              </p:ext>
            </p:extLst>
          </p:nvPr>
        </p:nvGraphicFramePr>
        <p:xfrm>
          <a:off x="4762899" y="5999293"/>
          <a:ext cx="5831078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5AE825E9-9C3F-4280-B9E0-0060E29EEB30}"/>
              </a:ext>
            </a:extLst>
          </p:cNvPr>
          <p:cNvSpPr txBox="1"/>
          <p:nvPr/>
        </p:nvSpPr>
        <p:spPr>
          <a:xfrm>
            <a:off x="460113" y="4397733"/>
            <a:ext cx="4670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Inwestycja dofinansowania w wysokości 50.000,00 zł z dotacji z dochodów budżetu województwa warmińsko – mazurskiego                z zakresu ochrony gruntów rolnych</a:t>
            </a:r>
          </a:p>
          <a:p>
            <a:r>
              <a:rPr lang="pl-PL" b="1" dirty="0"/>
              <a:t> </a:t>
            </a:r>
            <a:endParaRPr lang="pl-PL" dirty="0"/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02BDC92C-5BA6-41C4-BC28-318EB0A42A5E}"/>
              </a:ext>
            </a:extLst>
          </p:cNvPr>
          <p:cNvSpPr txBox="1"/>
          <p:nvPr/>
        </p:nvSpPr>
        <p:spPr>
          <a:xfrm>
            <a:off x="6365611" y="1888005"/>
            <a:ext cx="233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PRZED REMONTEM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C6FC6C50-C61E-483B-AD62-42BECB4070D5}"/>
              </a:ext>
            </a:extLst>
          </p:cNvPr>
          <p:cNvSpPr txBox="1"/>
          <p:nvPr/>
        </p:nvSpPr>
        <p:spPr>
          <a:xfrm>
            <a:off x="9639698" y="1910963"/>
            <a:ext cx="233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PO REMONCIE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xmlns="" val="347918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9535" y="497726"/>
            <a:ext cx="9603701" cy="18123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rtl="0"/>
            <a:r>
              <a:rPr lang="pl-PL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REMONT ODWODNIENIA BUDYNKU </a:t>
            </a:r>
            <a:br>
              <a:rPr lang="pl-PL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</a:br>
            <a:r>
              <a:rPr lang="pl-PL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SZKOŁY PODSTAWOWEJ  I SALI GIMNASTYCZNEJ </a:t>
            </a:r>
            <a:br>
              <a:rPr lang="pl-PL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</a:br>
            <a:r>
              <a:rPr lang="pl-PL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W MIEJSCOWOŚCI ZYNDAKI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/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</a:br>
            <a:r>
              <a:rPr lang="pl-PL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- DOKUMENTACJA PROJEKTOWO – KOSZTORYSOWA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/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</a:br>
            <a:endParaRPr lang="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endParaRPr>
          </a:p>
        </p:txBody>
      </p:sp>
      <p:sp>
        <p:nvSpPr>
          <p:cNvPr id="5" name="Zawartość — symbol zastępczy 4"/>
          <p:cNvSpPr>
            <a:spLocks noGrp="1"/>
          </p:cNvSpPr>
          <p:nvPr>
            <p:ph sz="half" idx="1"/>
          </p:nvPr>
        </p:nvSpPr>
        <p:spPr>
          <a:xfrm>
            <a:off x="647490" y="2817999"/>
            <a:ext cx="5400613" cy="1771036"/>
          </a:xfrm>
        </p:spPr>
        <p:txBody>
          <a:bodyPr rtlCol="0">
            <a:normAutofit/>
          </a:bodyPr>
          <a:lstStyle/>
          <a:p>
            <a:pPr marL="0" indent="0" algn="just" rtl="0">
              <a:buNone/>
            </a:pPr>
            <a:r>
              <a:rPr lang="pl-PL" sz="2000" dirty="0">
                <a:solidFill>
                  <a:schemeClr val="tx1"/>
                </a:solidFill>
                <a:latin typeface="Caladea" panose="02040503050406030204" pitchFamily="18" charset="-18"/>
              </a:rPr>
              <a:t>W 2017 r. zaistniała konieczność przebudowy drenażu odwadniającego budynek Szkoły Podstawowej i sali gimnastycznej w Zyndakach. W związku z powyższym opracowano dokumentację projektowo – kosztorysową</a:t>
            </a:r>
            <a:endParaRPr lang="pl-PL" sz="2000" b="1" dirty="0">
              <a:solidFill>
                <a:schemeClr val="tx1"/>
              </a:solidFill>
              <a:latin typeface="Caladea" panose="02040503050406030204" pitchFamily="18" charset="-18"/>
            </a:endParaRPr>
          </a:p>
        </p:txBody>
      </p:sp>
      <p:sp>
        <p:nvSpPr>
          <p:cNvPr id="4" name="Zawartość — symbol zastępczy 4">
            <a:extLst>
              <a:ext uri="{FF2B5EF4-FFF2-40B4-BE49-F238E27FC236}">
                <a16:creationId xmlns:a16="http://schemas.microsoft.com/office/drawing/2014/main" xmlns="" id="{1C783F52-ACA6-467D-9136-5408287B660A}"/>
              </a:ext>
            </a:extLst>
          </p:cNvPr>
          <p:cNvSpPr txBox="1">
            <a:spLocks/>
          </p:cNvSpPr>
          <p:nvPr/>
        </p:nvSpPr>
        <p:spPr>
          <a:xfrm>
            <a:off x="728446" y="5636849"/>
            <a:ext cx="5690114" cy="5040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Wartość usług projektowych: </a:t>
            </a:r>
            <a:r>
              <a:rPr lang="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2 400,00 zł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EDF194D-C271-42F7-A2B0-C3804AABC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1429" y="2351314"/>
            <a:ext cx="5284265" cy="372291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xmlns="" val="372690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8392" y="516834"/>
            <a:ext cx="8816500" cy="168803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rtl="0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REMONT ODWODNIENIA BUDYNKU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SZKOŁY PODSTAWOWEJ I SALI GMINASTYCZNEJ W ZYNDAKACH </a:t>
            </a:r>
            <a:endParaRPr lang="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endParaRPr>
          </a:p>
        </p:txBody>
      </p:sp>
      <p:sp>
        <p:nvSpPr>
          <p:cNvPr id="5" name="Zawartość — symbol zastępczy 4"/>
          <p:cNvSpPr>
            <a:spLocks noGrp="1"/>
          </p:cNvSpPr>
          <p:nvPr>
            <p:ph sz="half" idx="1"/>
          </p:nvPr>
        </p:nvSpPr>
        <p:spPr>
          <a:xfrm>
            <a:off x="5807445" y="5719544"/>
            <a:ext cx="6018042" cy="60287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indent="0" algn="just" rtl="0">
              <a:buNone/>
            </a:pPr>
            <a:r>
              <a:rPr 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	Całkowita wartość inwestycji: </a:t>
            </a:r>
            <a:r>
              <a:rPr lang="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147.000,00 zł </a:t>
            </a:r>
            <a:endParaRPr lang="pl-PL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endParaRPr>
          </a:p>
        </p:txBody>
      </p:sp>
      <p:sp>
        <p:nvSpPr>
          <p:cNvPr id="4" name="Zawartość — symbol zastępczy 4">
            <a:extLst>
              <a:ext uri="{FF2B5EF4-FFF2-40B4-BE49-F238E27FC236}">
                <a16:creationId xmlns:a16="http://schemas.microsoft.com/office/drawing/2014/main" xmlns="" id="{311E4BBD-B518-425C-B364-8AC007908776}"/>
              </a:ext>
            </a:extLst>
          </p:cNvPr>
          <p:cNvSpPr txBox="1">
            <a:spLocks/>
          </p:cNvSpPr>
          <p:nvPr/>
        </p:nvSpPr>
        <p:spPr>
          <a:xfrm>
            <a:off x="1126034" y="2325180"/>
            <a:ext cx="4945903" cy="2808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pl-PL" sz="2000" dirty="0">
                <a:latin typeface="Caladea" panose="02040503050406030204" pitchFamily="18" charset="-18"/>
              </a:rPr>
              <a:t>Na podstawie opracowanego projektu budowalnego remontu odwodnienia budynku szkoły podstawowej w Zyndakach w okresie sierpień – wrzesień 2017 r. wykonany został remont istniejącej kanalizacji deszczowej z dostosowaniem właściwych średnic, uzupełnieniem brakującej kanalizacji istniejących rur spustowych oraz wykonał częściowy drenaż opaskowy wokół części podpiwniczonego budynku szkoły podstawowej w Zyndakach.  	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FEBDE9A-2ECC-4638-9651-82E0810BC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1632" y="2390503"/>
            <a:ext cx="4993855" cy="297852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0881360" y="6257108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xmlns="" val="404054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1939</TotalTime>
  <Words>689</Words>
  <Application>Microsoft Office PowerPoint</Application>
  <PresentationFormat>Niestandardowy</PresentationFormat>
  <Paragraphs>81</Paragraphs>
  <Slides>14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Faseta</vt:lpstr>
      <vt:lpstr>Sołectwo ZYNDAKI   </vt:lpstr>
      <vt:lpstr>Slajd 2</vt:lpstr>
      <vt:lpstr>Slajd 3</vt:lpstr>
      <vt:lpstr>NOWA TABLICA OGŁOSZENIOWA  W MIEJSCOWOŚCI ZYNDAKI</vt:lpstr>
      <vt:lpstr> INNE PRACE REMONTOWE  </vt:lpstr>
      <vt:lpstr>WSPÓŁFINASOWANIE PRZEBUDOWY CIĄGU KOMUNIKACYJNEGO DROGI POWIATOWEJ NR 1509N MRĄGOWO – ZYNDAKI – BURSZEWO – GRANICA POWIATIU (odcinek w km. 9+600-10+673) </vt:lpstr>
      <vt:lpstr>Slajd 7</vt:lpstr>
      <vt:lpstr>REMONT ODWODNIENIA BUDYNKU  SZKOŁY PODSTAWOWEJ  I SALI GIMNASTYCZNEJ  W MIEJSCOWOŚCI ZYNDAKI  - DOKUMENTACJA PROJEKTOWO – KOSZTORYSOWA  </vt:lpstr>
      <vt:lpstr>REMONT ODWODNIENIA BUDYNKU  SZKOŁY PODSTAWOWEJ I SALI GMINASTYCZNEJ W ZYNDAKACH </vt:lpstr>
      <vt:lpstr>BUDOWA SALI GIMNASTYCZNEJ  PRZY ZESPOLE SZKÓL W ZYNDAKACH  </vt:lpstr>
      <vt:lpstr>Slajd 11</vt:lpstr>
      <vt:lpstr>Slajd 12</vt:lpstr>
      <vt:lpstr>Slajd 13</vt:lpstr>
      <vt:lpstr>Slajd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Inwestycje zrealizowane przez Gminę Sorkwity  w 2018 r.</dc:title>
  <dc:creator>Teresa</dc:creator>
  <cp:lastModifiedBy>Kazimierz Piaścik</cp:lastModifiedBy>
  <cp:revision>169</cp:revision>
  <cp:lastPrinted>2018-09-18T12:56:39Z</cp:lastPrinted>
  <dcterms:created xsi:type="dcterms:W3CDTF">2018-08-27T14:06:13Z</dcterms:created>
  <dcterms:modified xsi:type="dcterms:W3CDTF">2020-05-11T11:15:55Z</dcterms:modified>
</cp:coreProperties>
</file>