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970" r:id="rId2"/>
    <p:sldId id="971" r:id="rId3"/>
    <p:sldId id="972" r:id="rId4"/>
    <p:sldId id="973" r:id="rId5"/>
    <p:sldId id="974" r:id="rId6"/>
    <p:sldId id="975" r:id="rId7"/>
    <p:sldId id="976" r:id="rId8"/>
    <p:sldId id="977" r:id="rId9"/>
    <p:sldId id="978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 autoAdjust="0"/>
  </p:normalViewPr>
  <p:slideViewPr>
    <p:cSldViewPr snapToGrid="0">
      <p:cViewPr varScale="1">
        <p:scale>
          <a:sx n="57" d="100"/>
          <a:sy n="57" d="100"/>
        </p:scale>
        <p:origin x="-108" y="-4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76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ybory\Desktop\POR&#211;WNANIE%20ZU&#379;YCIA%20KOSZT&#211;W%20ENERG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5"/>
  <c:chart>
    <c:title>
      <c:layout>
        <c:manualLayout>
          <c:xMode val="edge"/>
          <c:yMode val="edge"/>
          <c:x val="0.13887489063867017"/>
          <c:y val="1.6750414341942181E-2"/>
        </c:manualLayout>
      </c:layout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Arkusz1!$A$2</c:f>
              <c:strCache>
                <c:ptCount val="1"/>
                <c:pt idx="0">
                  <c:v>OSZCZĘDNOŚCI KOSZTÓW ZUŻYCIA ENERGI ELEKTRYCZNEJ</c:v>
                </c:pt>
              </c:strCache>
            </c:strRef>
          </c:tx>
          <c:dLbls>
            <c:dLbl>
              <c:idx val="0"/>
              <c:layout>
                <c:manualLayout>
                  <c:x val="2.222222222222224E-2"/>
                  <c:y val="-2.01004972103305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69-457D-A105-D0A1803D8C05}"/>
                </c:ext>
              </c:extLst>
            </c:dLbl>
            <c:dLbl>
              <c:idx val="1"/>
              <c:layout>
                <c:manualLayout>
                  <c:x val="1.3888888888888902E-2"/>
                  <c:y val="-3.68509115522728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69-457D-A105-D0A1803D8C05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Arkusz1!$B$1:$C$1</c:f>
              <c:strCache>
                <c:ptCount val="2"/>
                <c:pt idx="0">
                  <c:v>18.06-18.08.2017</c:v>
                </c:pt>
                <c:pt idx="1">
                  <c:v>18.06-18.08.2018</c:v>
                </c:pt>
              </c:strCache>
            </c:strRef>
          </c:cat>
          <c:val>
            <c:numRef>
              <c:f>Arkusz1!$B$2:$C$2</c:f>
              <c:numCache>
                <c:formatCode>General</c:formatCode>
                <c:ptCount val="2"/>
                <c:pt idx="0">
                  <c:v>109.3</c:v>
                </c:pt>
                <c:pt idx="1">
                  <c:v>41.82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49-42D3-87F6-F234C92F814E}"/>
            </c:ext>
          </c:extLst>
        </c:ser>
        <c:dLbls>
          <c:showVal val="1"/>
        </c:dLbls>
        <c:shape val="box"/>
        <c:axId val="95763840"/>
        <c:axId val="95790208"/>
        <c:axId val="0"/>
      </c:bar3DChart>
      <c:catAx>
        <c:axId val="957638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pl-PL"/>
          </a:p>
        </c:txPr>
        <c:crossAx val="95790208"/>
        <c:crosses val="autoZero"/>
        <c:auto val="1"/>
        <c:lblAlgn val="ctr"/>
        <c:lblOffset val="100"/>
      </c:catAx>
      <c:valAx>
        <c:axId val="95790208"/>
        <c:scaling>
          <c:orientation val="minMax"/>
          <c:max val="100"/>
        </c:scaling>
        <c:delete val="1"/>
        <c:axPos val="l"/>
        <c:numFmt formatCode="General" sourceLinked="1"/>
        <c:tickLblPos val="none"/>
        <c:crossAx val="95763840"/>
        <c:crosses val="autoZero"/>
        <c:crossBetween val="between"/>
        <c:majorUnit val="20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DC637-0CD4-4B5A-A848-E2F809EB3BE2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6D60A-B5E2-4E40-B69C-0D786A5B87B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A4ACDA-B6FF-409B-A9F8-B31E35F6F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7917" y="1880595"/>
            <a:ext cx="7766936" cy="1646302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Sołectwo Burszewo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A1CE351-29B5-4C3C-84DB-22CA72C2D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543" y="1132291"/>
            <a:ext cx="1364908" cy="1496609"/>
          </a:xfrm>
          <a:prstGeom prst="rect">
            <a:avLst/>
          </a:prstGeom>
        </p:spPr>
      </p:pic>
      <p:pic>
        <p:nvPicPr>
          <p:cNvPr id="4" name="Symbol zastępczy zawartości 5">
            <a:extLst>
              <a:ext uri="{FF2B5EF4-FFF2-40B4-BE49-F238E27FC236}">
                <a16:creationId xmlns:a16="http://schemas.microsoft.com/office/drawing/2014/main" xmlns="" id="{F9E90440-5FFA-49B8-BE07-BD7E6949E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696" y="3798070"/>
            <a:ext cx="4969666" cy="239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28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B2D9A11-029F-4443-94D4-784A45B1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54" y="1502276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Sołectwo Burszewo w 2015 r. </a:t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fundusz sołecki w kwocie</a:t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10.000,00 zł </a:t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/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– przeznaczył na </a:t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remont dróg gminnych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0972800" y="611505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xmlns="" val="251136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B2D9A11-029F-4443-94D4-784A45B1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16" y="753447"/>
            <a:ext cx="8610600" cy="12930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Rozbudowa sieci wodociągowej Warpuny – Burszewo </a:t>
            </a:r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itchFamily="18" charset="-18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6DAA5A-C286-4207-8882-9C4C8E03C719}"/>
              </a:ext>
            </a:extLst>
          </p:cNvPr>
          <p:cNvSpPr txBox="1"/>
          <p:nvPr/>
        </p:nvSpPr>
        <p:spPr>
          <a:xfrm>
            <a:off x="1299313" y="2349618"/>
            <a:ext cx="8588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W 2016 r. wykonany został odcinek sieci wodociągowej z przyłączami                 w miejscowości Warpuny i Burszewo. </a:t>
            </a:r>
          </a:p>
          <a:p>
            <a:pPr algn="just"/>
            <a:r>
              <a:rPr lang="pl-PL" sz="2000" dirty="0"/>
              <a:t>Wykonany został odcinek: PVC 90mm L=1491 m</a:t>
            </a:r>
          </a:p>
          <a:p>
            <a:pPr algn="just"/>
            <a:r>
              <a:rPr lang="pl-PL" sz="2000" dirty="0"/>
              <a:t>Przyłącze wodociągowe PE 40-50 mm L=113 m/2szt. </a:t>
            </a:r>
          </a:p>
          <a:p>
            <a:pPr algn="just"/>
            <a:endParaRPr lang="pl-PL" sz="20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AB0DE93-DDAF-40E3-AE48-1FF23E0AF941}"/>
              </a:ext>
            </a:extLst>
          </p:cNvPr>
          <p:cNvSpPr txBox="1"/>
          <p:nvPr/>
        </p:nvSpPr>
        <p:spPr>
          <a:xfrm>
            <a:off x="2206408" y="5107131"/>
            <a:ext cx="520456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Wartość inwestycji: 49.745,00 zł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972800" y="611505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xmlns="" val="27647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5434" y="495300"/>
            <a:ext cx="8596668" cy="132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algn="ctr"/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anose="02040503050406030204" pitchFamily="18" charset="-18"/>
              </a:rPr>
              <a:t>Remont i modernizacja drogi gminnej</a:t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anose="02040503050406030204" pitchFamily="18" charset="-18"/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anose="02040503050406030204" pitchFamily="18" charset="-18"/>
              </a:rPr>
              <a:t> w miejscowości Burszewo</a:t>
            </a:r>
            <a:endParaRPr lang="pl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-18"/>
            </a:endParaRPr>
          </a:p>
        </p:txBody>
      </p:sp>
      <p:sp>
        <p:nvSpPr>
          <p:cNvPr id="5" name="Zawartość — symbol zastępczy 4"/>
          <p:cNvSpPr>
            <a:spLocks noGrp="1"/>
          </p:cNvSpPr>
          <p:nvPr>
            <p:ph sz="half" idx="1"/>
          </p:nvPr>
        </p:nvSpPr>
        <p:spPr>
          <a:xfrm>
            <a:off x="365969" y="2032298"/>
            <a:ext cx="9643663" cy="3649174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	W 2017 r. Gmina Sorkwity zakończyła remont i modernizację drogi gminnej                             w Burszewie. W ramach inwestycji wykonano przebudowę drogi gminnej w miejscowości Burszewo, od skrzyżowania z drogą powiatową Mrągowo – Wola, w kierunku miejscowości Widryny, stanowiącą dojazd do zabudowy zagrodowej oraz gruntów rolnych. Wykonano 310 </a:t>
            </a:r>
            <a:r>
              <a:rPr lang="pl-PL" dirty="0" err="1"/>
              <a:t>mb</a:t>
            </a:r>
            <a:r>
              <a:rPr lang="pl-PL" dirty="0"/>
              <a:t>. nawierzchni bitumicznej z betonu asfaltowego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Na realizację ww. inwestycji Zarząd Województwa Warmińsko-mazurskiego przyznał                       z dochodów budżetu województwa, na wyłączenie gruntów z produkcji rolnej, </a:t>
            </a:r>
            <a:r>
              <a:rPr lang="pl-PL" dirty="0">
                <a:solidFill>
                  <a:schemeClr val="tx1"/>
                </a:solidFill>
              </a:rPr>
              <a:t>70 000,00 zł. </a:t>
            </a:r>
            <a:endParaRPr lang="pl-PL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	Równocześnie z modernizacją drogi gminnej przeprowadzono przebudowę zjazdu         z drogi powiatowej ze środków pochodzących z budżetu Starostwa Powiatowego                 w Mrągowie.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972800" y="611505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2017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219200" y="5905500"/>
            <a:ext cx="74295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Całkowita wartość inwestycji: 177 732,40 zł</a:t>
            </a:r>
          </a:p>
        </p:txBody>
      </p:sp>
    </p:spTree>
    <p:extLst>
      <p:ext uri="{BB962C8B-B14F-4D97-AF65-F5344CB8AC3E}">
        <p14:creationId xmlns:p14="http://schemas.microsoft.com/office/powerpoint/2010/main" xmlns="" val="140472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wartość — symbol zastępczy 4"/>
          <p:cNvSpPr>
            <a:spLocks noGrp="1"/>
          </p:cNvSpPr>
          <p:nvPr>
            <p:ph sz="half" idx="1"/>
          </p:nvPr>
        </p:nvSpPr>
        <p:spPr>
          <a:xfrm>
            <a:off x="766019" y="1676400"/>
            <a:ext cx="11020094" cy="4920952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	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6C483AB-97C2-475C-BD37-5A12E8D326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427" y="2114551"/>
            <a:ext cx="2988974" cy="198777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C6FA3DD1-97D7-4D87-8A4B-A65F744C3F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932" y="4345769"/>
            <a:ext cx="2988974" cy="197395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A222BA6F-2040-48D4-BC6A-5C76B045D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327" y="4421970"/>
            <a:ext cx="2988974" cy="196013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30DC356A-CCD1-443C-8559-DE9ABE8ADF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8782" y="2076451"/>
            <a:ext cx="2988974" cy="1987771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CA7C9A8A-DD77-4A08-8A65-D5A7CE304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2547" y="2292799"/>
            <a:ext cx="2677319" cy="334577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0972800" y="611505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2017</a:t>
            </a: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963084" y="381000"/>
            <a:ext cx="8596668" cy="1320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adea" panose="02040503050406030204" pitchFamily="18" charset="-18"/>
                <a:ea typeface="+mn-ea"/>
                <a:cs typeface="+mn-cs"/>
              </a:rPr>
              <a:t>Remont i modernizacja drogi gminnej</a:t>
            </a:r>
            <a:b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adea" panose="02040503050406030204" pitchFamily="18" charset="-18"/>
                <a:ea typeface="+mn-ea"/>
                <a:cs typeface="+mn-cs"/>
              </a:rPr>
            </a:b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adea" panose="02040503050406030204" pitchFamily="18" charset="-18"/>
                <a:ea typeface="+mn-ea"/>
                <a:cs typeface="+mn-cs"/>
              </a:rPr>
              <a:t> w miejscowości Burszewo</a:t>
            </a:r>
            <a:endParaRPr kumimoji="0" lang="pl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adea" panose="02040503050406030204" pitchFamily="18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6020" y="332656"/>
            <a:ext cx="1013183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algn="ctr" rtl="0"/>
            <a:r>
              <a:rPr lang="pl-PL" b="1" dirty="0">
                <a:latin typeface="Caladea" panose="02040503050406030204" pitchFamily="18" charset="-18"/>
              </a:rPr>
              <a:t>Nowa tablica ogłoszeniowa</a:t>
            </a:r>
            <a:br>
              <a:rPr lang="pl-PL" b="1" dirty="0">
                <a:latin typeface="Caladea" panose="02040503050406030204" pitchFamily="18" charset="-18"/>
              </a:rPr>
            </a:br>
            <a:r>
              <a:rPr lang="pl-PL" sz="2400" b="1" dirty="0">
                <a:latin typeface="Caladea" panose="02040503050406030204" pitchFamily="18" charset="-18"/>
              </a:rPr>
              <a:t>w miejscowości Burszewo</a:t>
            </a:r>
            <a:endParaRPr lang="pl" sz="2400" dirty="0">
              <a:latin typeface="Caladea" panose="02040503050406030204" pitchFamily="18" charset="-18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03099BF1-C6F3-4FCB-BBD4-34402AB0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7552" y="2239924"/>
            <a:ext cx="5705856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/>
              <a:t>W 2017 r. w Burszewie została wykonana                    i zamontowana drewniana tablica ogłoszeniowa.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972800" y="611505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2017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62990" y="5483352"/>
            <a:ext cx="54292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/>
              <a:t>Całkowita wartość inwestycji: 2.062,50 zł</a:t>
            </a:r>
          </a:p>
          <a:p>
            <a:pPr algn="ctr"/>
            <a:endParaRPr lang="pl-PL" b="1" dirty="0"/>
          </a:p>
        </p:txBody>
      </p:sp>
      <p:pic>
        <p:nvPicPr>
          <p:cNvPr id="5122" name="Picture 2" descr="F:\41403486_710553459303887_879802394501500108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8208" y="2206752"/>
            <a:ext cx="4645152" cy="3060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139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1041" y="332656"/>
            <a:ext cx="8873010" cy="12946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rtl="0"/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anose="02040503050406030204" pitchFamily="18" charset="-18"/>
              </a:rPr>
              <a:t>Zakup ławek </a:t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anose="02040503050406030204" pitchFamily="18" charset="-18"/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anose="02040503050406030204" pitchFamily="18" charset="-18"/>
              </a:rPr>
              <a:t>do w miejscowości Burszewo </a:t>
            </a:r>
            <a:endParaRPr lang="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-18"/>
            </a:endParaRP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764207" y="2230017"/>
            <a:ext cx="5141293" cy="1980033"/>
          </a:xfrm>
        </p:spPr>
        <p:txBody>
          <a:bodyPr rtlCol="0">
            <a:normAutofit/>
          </a:bodyPr>
          <a:lstStyle/>
          <a:p>
            <a:pPr algn="just"/>
            <a:r>
              <a:rPr lang="pl-PL" dirty="0">
                <a:solidFill>
                  <a:schemeClr val="tx1"/>
                </a:solidFill>
              </a:rPr>
              <a:t>	Na wniosek przedstawicieli Sołectwa Burszewo w 2017 r. zakupione zostały dla miejscowości Burszewo cztery ławki żeliwne o dł. 180 </a:t>
            </a:r>
            <a:r>
              <a:rPr lang="pl-PL" dirty="0" err="1">
                <a:solidFill>
                  <a:schemeClr val="tx1"/>
                </a:solidFill>
              </a:rPr>
              <a:t>cm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2B945E0-B957-4006-942E-AEFE1B097B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8302" y="2076450"/>
            <a:ext cx="4761221" cy="344805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972800" y="611505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2017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990600" y="5200650"/>
            <a:ext cx="481965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Wartość zamówienia: 1.328,00 zł</a:t>
            </a:r>
          </a:p>
          <a:p>
            <a:pPr algn="ctr"/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xmlns="" val="72745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45271D-F537-45A5-B0FB-BA3DA519AAB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Modernizacja oświetlenia ulicznego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w miejscowości – Burszewo 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xmlns="" id="{F32028A3-06B4-458B-AD64-1F39074CF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3" y="2713038"/>
            <a:ext cx="7265987" cy="3881437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W ramach modernizacji oświetlenia ulicznego zamontowane zostały energooszczędne źródła światła oświetlenia ulicznego typu LED</a:t>
            </a:r>
          </a:p>
          <a:p>
            <a:pPr marL="0" indent="0" algn="ctr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Sołectwo Burszewo – nowe oprawy: 22 sztuk</a:t>
            </a:r>
          </a:p>
          <a:p>
            <a:pPr marL="0" indent="0" algn="ctr">
              <a:buNone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29F67A4-DA77-43BA-9199-27EA4C4025F3}"/>
              </a:ext>
            </a:extLst>
          </p:cNvPr>
          <p:cNvSpPr txBox="1"/>
          <p:nvPr/>
        </p:nvSpPr>
        <p:spPr>
          <a:xfrm>
            <a:off x="1409700" y="5543550"/>
            <a:ext cx="65913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Całkowita wartość inwestycji: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520 063,54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zł 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43373C74-3E25-4D7D-B54E-2F43C26D1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2027238"/>
            <a:ext cx="2819400" cy="37592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972800" y="611505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xmlns="" val="362931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45271D-F537-45A5-B0FB-BA3DA519AAB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Modernizacja oświetlenia ulicznego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w miejscowości – Burszewo 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0972800" y="611505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2018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E5197DF2-AF29-422D-BF51-9203BC2C4F82}"/>
              </a:ext>
            </a:extLst>
          </p:cNvPr>
          <p:cNvGraphicFramePr/>
          <p:nvPr/>
        </p:nvGraphicFramePr>
        <p:xfrm>
          <a:off x="1828800" y="2252852"/>
          <a:ext cx="5468112" cy="39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2931467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1456</TotalTime>
  <Words>149</Words>
  <Application>Microsoft Office PowerPoint</Application>
  <PresentationFormat>Niestandardowy</PresentationFormat>
  <Paragraphs>36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Faseta</vt:lpstr>
      <vt:lpstr>Sołectwo Burszewo </vt:lpstr>
      <vt:lpstr>Sołectwo Burszewo w 2015 r.  fundusz sołecki w kwocie 10.000,00 zł   – przeznaczył na  remont dróg gminnych</vt:lpstr>
      <vt:lpstr>Rozbudowa sieci wodociągowej Warpuny – Burszewo </vt:lpstr>
      <vt:lpstr>Remont i modernizacja drogi gminnej  w miejscowości Burszewo</vt:lpstr>
      <vt:lpstr>Slajd 5</vt:lpstr>
      <vt:lpstr>Nowa tablica ogłoszeniowa w miejscowości Burszewo</vt:lpstr>
      <vt:lpstr>Zakup ławek  do w miejscowości Burszewo </vt:lpstr>
      <vt:lpstr>Modernizacja oświetlenia ulicznego  w miejscowości – Burszewo  </vt:lpstr>
      <vt:lpstr>Modernizacja oświetlenia ulicznego  w miejscowości – Burszewo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Inwestycje zrealizowane przez Gminę Sorkwity  w 2018 r.</dc:title>
  <dc:creator>Teresa</dc:creator>
  <cp:lastModifiedBy>Kazimierz Piaścik</cp:lastModifiedBy>
  <cp:revision>179</cp:revision>
  <cp:lastPrinted>2018-09-10T14:50:06Z</cp:lastPrinted>
  <dcterms:created xsi:type="dcterms:W3CDTF">2018-08-27T14:06:13Z</dcterms:created>
  <dcterms:modified xsi:type="dcterms:W3CDTF">2020-05-11T11:18:38Z</dcterms:modified>
</cp:coreProperties>
</file>