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5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x="12192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
</Relationships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800" spc="-1" strike="noStrike">
                <a:solidFill>
                  <a:srgbClr val="000000"/>
                </a:solidFill>
                <a:latin typeface="Trebuchet MS"/>
              </a:defRPr>
            </a:pPr>
            <a:r>
              <a:rPr b="1" sz="1800" spc="-1" strike="noStrike">
                <a:solidFill>
                  <a:srgbClr val="000000"/>
                </a:solidFill>
                <a:latin typeface="Trebuchet MS"/>
              </a:rPr>
              <a:t>OSZCZĘDNOŚCI KOSZTÓW ZUŻYCIA ENERGI ELEKTRYCZNEJ</a:t>
            </a:r>
          </a:p>
        </c:rich>
      </c:tx>
      <c:layout>
        <c:manualLayout>
          <c:xMode val="edge"/>
          <c:yMode val="edge"/>
          <c:x val="0.138872069890148"/>
          <c:y val="0.0167956528898403"/>
        </c:manualLayout>
      </c:layout>
      <c:overlay val="0"/>
      <c:spPr>
        <a:noFill/>
        <a:ln>
          <a:noFill/>
        </a:ln>
      </c:spPr>
    </c:title>
    <c:autoTitleDeleted val="0"/>
    <c:view3D>
      <c:rotX val="15"/>
      <c:rotY val="20"/>
      <c:rAngAx val="0"/>
      <c:perspective val="30"/>
    </c:view3D>
    <c:floor>
      <c:spPr>
        <a:noFill/>
        <a:ln w="12600">
          <a:solidFill>
            <a:srgbClr val="8b8b8b"/>
          </a:solidFill>
          <a:round/>
        </a:ln>
      </c:spPr>
    </c:floor>
    <c:sideWall>
      <c:spPr>
        <a:noFill/>
        <a:ln w="12600">
          <a:solidFill>
            <a:srgbClr val="8b8b8b"/>
          </a:solidFill>
          <a:round/>
        </a:ln>
      </c:spPr>
    </c:sideWall>
    <c:backWall>
      <c:spPr>
        <a:noFill/>
        <a:ln w="12600">
          <a:solidFill>
            <a:srgbClr val="8b8b8b"/>
          </a:solidFill>
          <a:round/>
        </a:ln>
      </c:spPr>
    </c:backWall>
    <c:plotArea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OSZCZĘDNOŚCI KOSZTÓW ZUŻYCIA ENERGI ELEKTRYCZNEJ</c:v>
                </c:pt>
              </c:strCache>
            </c:strRef>
          </c:tx>
          <c:spPr>
            <a:solidFill>
              <a:srgbClr val="42d0a2"/>
            </a:solidFill>
            <a:ln>
              <a:noFill/>
            </a:ln>
          </c:spPr>
          <c:invertIfNegative val="0"/>
          <c:dPt>
            <c:idx val="0"/>
            <c:invertIfNegative val="0"/>
            <c:spPr>
              <a:solidFill>
                <a:srgbClr val="42d0a2"/>
              </a:solidFill>
              <a:ln>
                <a:noFill/>
              </a:ln>
            </c:spPr>
          </c:dPt>
          <c:dPt>
            <c:idx val="1"/>
            <c:invertIfNegative val="0"/>
            <c:spPr>
              <a:solidFill>
                <a:srgbClr val="42d0a2"/>
              </a:solidFill>
              <a:ln>
                <a:noFill/>
              </a:ln>
            </c:spPr>
          </c:dPt>
          <c:dLbls>
            <c:numFmt formatCode="General" sourceLinked="1"/>
            <c:dLbl>
              <c:idx val="0"/>
              <c:numFmt formatCode="General" sourceLinked="1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1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/>
              <a:lstStyle/>
              <a:p>
                <a:pPr>
                  <a:defRPr b="0" sz="2000" spc="-1" strike="noStrike">
                    <a:solidFill>
                      <a:srgbClr val="000000"/>
                    </a:solidFill>
                    <a:latin typeface="Trebuchet M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186.22</c:v>
                </c:pt>
                <c:pt idx="1">
                  <c:v>26.32</c:v>
                </c:pt>
              </c:numCache>
            </c:numRef>
          </c:val>
        </c:ser>
        <c:gapWidth val="150"/>
        <c:shape val="box"/>
        <c:axId val="13186327"/>
        <c:axId val="60978799"/>
        <c:axId val="0"/>
      </c:bar3DChart>
      <c:catAx>
        <c:axId val="13186327"/>
        <c:scaling>
          <c:orientation val="minMax"/>
        </c:scaling>
        <c:delete val="0"/>
        <c:axPos val="b"/>
        <c:numFmt formatCode="[$-415]D/MM/YYYY" sourceLinked="1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5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60978799"/>
        <c:crosses val="autoZero"/>
        <c:auto val="1"/>
        <c:lblAlgn val="ctr"/>
        <c:lblOffset val="100"/>
      </c:catAx>
      <c:valAx>
        <c:axId val="60978799"/>
        <c:scaling>
          <c:orientation val="minMax"/>
          <c:max val="100"/>
        </c:scaling>
        <c:delete val="1"/>
        <c:axPos val="l"/>
        <c:numFmt formatCode="General" sourceLinked="0"/>
        <c:majorTickMark val="out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13186327"/>
        <c:majorUnit val="20"/>
      </c:valAx>
    </c:plotArea>
    <c:plotVisOnly val="1"/>
    <c:dispBlanksAs val="gap"/>
  </c:chart>
  <c:spPr>
    <a:noFill/>
    <a:ln w="9360">
      <a:solidFill>
        <a:srgbClr val="d9d9d9"/>
      </a:solidFill>
      <a:round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4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0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1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2" name="CustomShape 13"/>
            <p:cNvSpPr/>
            <p:nvPr/>
          </p:nvSpPr>
          <p:spPr>
            <a:xfrm>
              <a:off x="0" y="-7920"/>
              <a:ext cx="863280" cy="569772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Line 15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r>
              <a:rPr b="0" lang="en-US" sz="54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0FB73C2-8BA6-4E22-802C-13722B818DFB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9804379-8CC3-4E5D-A151-6C6F951DA321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Kliknij, aby edytować format tekstu konspektu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Drugi poziom konspektu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Trzeci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Piąty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Szósty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Siódmy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74CACC2-A165-44F1-B099-1DDBE81A87C8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CCBD1C7-2369-442F-BDD0-F396CC4240CE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16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7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8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1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2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3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4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6" name="PlaceHolder 12"/>
          <p:cNvSpPr>
            <a:spLocks noGrp="1"/>
          </p:cNvSpPr>
          <p:nvPr>
            <p:ph type="title"/>
          </p:nvPr>
        </p:nvSpPr>
        <p:spPr>
          <a:xfrm>
            <a:off x="677160" y="2700720"/>
            <a:ext cx="8596440" cy="18262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40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13"/>
          <p:cNvSpPr>
            <a:spLocks noGrp="1"/>
          </p:cNvSpPr>
          <p:nvPr>
            <p:ph type="body"/>
          </p:nvPr>
        </p:nvSpPr>
        <p:spPr>
          <a:xfrm>
            <a:off x="677160" y="4527360"/>
            <a:ext cx="8596440" cy="8600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808080"/>
                </a:solidFill>
                <a:latin typeface="Trebuchet MS"/>
              </a:rPr>
              <a:t>Edytuj style wzorca tekstu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8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2DFBD7C-B00C-49FB-AA0D-04A6B97ED04D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29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0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9201CE2-8745-424C-8CF5-DF9A3D0933C9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68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69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0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1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2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3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4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5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6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7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78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79" name="PlaceHolder 13"/>
          <p:cNvSpPr>
            <a:spLocks noGrp="1"/>
          </p:cNvSpPr>
          <p:nvPr>
            <p:ph type="body"/>
          </p:nvPr>
        </p:nvSpPr>
        <p:spPr>
          <a:xfrm>
            <a:off x="67572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0" name="PlaceHolder 14"/>
          <p:cNvSpPr>
            <a:spLocks noGrp="1"/>
          </p:cNvSpPr>
          <p:nvPr>
            <p:ph type="body"/>
          </p:nvPr>
        </p:nvSpPr>
        <p:spPr>
          <a:xfrm>
            <a:off x="67572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1" name="PlaceHolder 15"/>
          <p:cNvSpPr>
            <a:spLocks noGrp="1"/>
          </p:cNvSpPr>
          <p:nvPr>
            <p:ph type="body"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2" name="PlaceHolder 16"/>
          <p:cNvSpPr>
            <a:spLocks noGrp="1"/>
          </p:cNvSpPr>
          <p:nvPr>
            <p:ph type="body"/>
          </p:nvPr>
        </p:nvSpPr>
        <p:spPr>
          <a:xfrm>
            <a:off x="508824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3" name="PlaceHolder 17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4BC8804-D9D6-4CF8-A663-F58D5A5FFF25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84" name="PlaceHolder 18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85" name="PlaceHolder 19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139CA4E-9942-4E7D-BF3C-46E1ADB9C9C1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223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24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25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26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27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28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29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30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31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32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33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4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35" name="PlaceHolder 14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36" name="PlaceHolder 15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5CB3F28-EA60-4E6D-A35C-7539571BF082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37" name="PlaceHolder 16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38" name="PlaceHolder 17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3EC8388-E05E-4FDA-9F1E-4B6CDAAAF048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chart" Target="../charts/chart5.xml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1745640" y="1693440"/>
            <a:ext cx="7766640" cy="1645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mbria"/>
              </a:rPr>
              <a:t>Sołectwo Maradki  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76" name="Obraz 2" descr=""/>
          <p:cNvPicPr/>
          <p:nvPr/>
        </p:nvPicPr>
        <p:blipFill>
          <a:blip r:embed="rId1"/>
          <a:stretch/>
        </p:blipFill>
        <p:spPr>
          <a:xfrm>
            <a:off x="4838760" y="666720"/>
            <a:ext cx="1580760" cy="1733400"/>
          </a:xfrm>
          <a:prstGeom prst="rect">
            <a:avLst/>
          </a:prstGeom>
          <a:ln>
            <a:noFill/>
          </a:ln>
        </p:spPr>
      </p:pic>
      <p:pic>
        <p:nvPicPr>
          <p:cNvPr id="277" name="Symbol zastępczy zawartości 5" descr=""/>
          <p:cNvPicPr/>
          <p:nvPr/>
        </p:nvPicPr>
        <p:blipFill>
          <a:blip r:embed="rId2"/>
          <a:stretch/>
        </p:blipFill>
        <p:spPr>
          <a:xfrm>
            <a:off x="2989080" y="3576600"/>
            <a:ext cx="5327640" cy="256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380880" y="685800"/>
            <a:ext cx="579096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ambria"/>
              </a:rPr>
              <a:t>PRZYŁĄCZE WODOCIĄGOWE – ŚWIETLICA MARADKI</a:t>
            </a:r>
            <a:endParaRPr b="0" lang="en-US" sz="32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679320" y="5766480"/>
            <a:ext cx="524484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4.550,00 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615960" y="2076120"/>
            <a:ext cx="528912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Wykonanie przyłącza wodociągowego – świetlica Maradki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81" name="CustomShape 4"/>
          <p:cNvSpPr/>
          <p:nvPr/>
        </p:nvSpPr>
        <p:spPr>
          <a:xfrm>
            <a:off x="6261120" y="676080"/>
            <a:ext cx="520668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 fontScale="28000"/>
          </a:bodyPr>
          <a:p>
            <a:pPr algn="ctr">
              <a:lnSpc>
                <a:spcPct val="90000"/>
              </a:lnSpc>
            </a:pPr>
            <a:r>
              <a:rPr b="1" lang="pl-PL" sz="4400" spc="-1" strike="noStrike" cap="all">
                <a:solidFill>
                  <a:srgbClr val="000000"/>
                </a:solidFill>
                <a:latin typeface="Cambria"/>
              </a:rPr>
              <a:t>Tabliczki z numeracją porządkową nieruchomości 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82" name="CustomShape 5"/>
          <p:cNvSpPr/>
          <p:nvPr/>
        </p:nvSpPr>
        <p:spPr>
          <a:xfrm>
            <a:off x="6324480" y="2085480"/>
            <a:ext cx="47113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Zakup tabliczek dwustronnych  z numerami porządkowymi nieruchomości w zabudowie kolonijnej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83" name="CustomShape 6"/>
          <p:cNvSpPr/>
          <p:nvPr/>
        </p:nvSpPr>
        <p:spPr>
          <a:xfrm>
            <a:off x="6489720" y="5703120"/>
            <a:ext cx="45334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367,52 zł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84" name="CustomShape 7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85" name="Picture 2" descr="C:\Users\wybory\Desktop\Zdjęcia\Maradki 2018 (4).jpg"/>
          <p:cNvPicPr/>
          <p:nvPr/>
        </p:nvPicPr>
        <p:blipFill>
          <a:blip r:embed="rId1"/>
          <a:stretch/>
        </p:blipFill>
        <p:spPr>
          <a:xfrm>
            <a:off x="8020080" y="3017520"/>
            <a:ext cx="1409400" cy="2505600"/>
          </a:xfrm>
          <a:prstGeom prst="rect">
            <a:avLst/>
          </a:prstGeom>
          <a:ln>
            <a:noFill/>
          </a:ln>
        </p:spPr>
      </p:pic>
      <p:pic>
        <p:nvPicPr>
          <p:cNvPr id="286" name="Picture 3" descr="C:\Users\wybory\Desktop\Zdjęcia\Maradki 2018 (2).jpg"/>
          <p:cNvPicPr/>
          <p:nvPr/>
        </p:nvPicPr>
        <p:blipFill>
          <a:blip r:embed="rId2"/>
          <a:stretch/>
        </p:blipFill>
        <p:spPr>
          <a:xfrm>
            <a:off x="1905120" y="3026880"/>
            <a:ext cx="3104640" cy="2578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1352520" y="647640"/>
            <a:ext cx="870552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TABLICA OGŁOSZENIOWA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1136520" y="5766480"/>
            <a:ext cx="53017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1.500,00 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755640" y="2311920"/>
            <a:ext cx="549252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W 2015 r. na potrzeby sołectwa Maradki zakupiona została i zamontowana wolnostojąca tablica ogłoszeniowa o wartości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90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91" name="Picture 2" descr="C:\Users\wybory\Desktop\Zdjęcia\Maradki 2018 (3).jpg"/>
          <p:cNvPicPr/>
          <p:nvPr/>
        </p:nvPicPr>
        <p:blipFill>
          <a:blip r:embed="rId1"/>
          <a:stretch/>
        </p:blipFill>
        <p:spPr>
          <a:xfrm>
            <a:off x="6858000" y="2127960"/>
            <a:ext cx="4171680" cy="312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1126080" y="838080"/>
            <a:ext cx="9483120" cy="129420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mbria"/>
              </a:rPr>
              <a:t>Zakup namiotu na potrzeby </a:t>
            </a:r>
            <a:br/>
            <a:r>
              <a:rPr b="1" lang="en-US" sz="4000" spc="-1" strike="noStrike">
                <a:solidFill>
                  <a:srgbClr val="000000"/>
                </a:solidFill>
                <a:latin typeface="Cambria"/>
              </a:rPr>
              <a:t>sołectwa Maradki </a:t>
            </a:r>
            <a:endParaRPr b="0" lang="en-US" sz="40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1294200" y="2565000"/>
            <a:ext cx="4898880" cy="2349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W 2017 r. na potrzeby Sołectwa Maradki zakupiony został namiot handlowy o wymiarach 6 m x 3 m                         w kolorze zielonym, automat.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 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95" name="CustomShape 4"/>
          <p:cNvSpPr/>
          <p:nvPr/>
        </p:nvSpPr>
        <p:spPr>
          <a:xfrm>
            <a:off x="1828800" y="5284800"/>
            <a:ext cx="513324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1.249,00  zł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96" name="Picture 2" descr="https://homegarden.com.pl/i/prod/namiot-handlowy-300-x-600-cm-zielony-home-garden-4634.jpg"/>
          <p:cNvPicPr/>
          <p:nvPr/>
        </p:nvPicPr>
        <p:blipFill>
          <a:blip r:embed="rId1"/>
          <a:stretch/>
        </p:blipFill>
        <p:spPr>
          <a:xfrm>
            <a:off x="7332120" y="2837880"/>
            <a:ext cx="3574080" cy="2381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1126080" y="838080"/>
            <a:ext cx="9483120" cy="129420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mbria"/>
              </a:rPr>
              <a:t>Zakup stołów składanych na potrzeby Sołectwa Maradki </a:t>
            </a:r>
            <a:endParaRPr b="0" lang="en-US" sz="40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1294200" y="2565000"/>
            <a:ext cx="5887440" cy="2160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W 2017 r. zakupione zostały na potrzeby sołectwa Maradki dwa komplety składające się ze stołu  składanego oraz dwóch ławek składanych. Wartość zamówienia: 860, 00 zł.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99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grpSp>
        <p:nvGrpSpPr>
          <p:cNvPr id="300" name="Group 4"/>
          <p:cNvGrpSpPr/>
          <p:nvPr/>
        </p:nvGrpSpPr>
        <p:grpSpPr>
          <a:xfrm>
            <a:off x="1991880" y="5483880"/>
            <a:ext cx="6396120" cy="632160"/>
            <a:chOff x="1991880" y="5483880"/>
            <a:chExt cx="6396120" cy="632160"/>
          </a:xfrm>
        </p:grpSpPr>
        <p:sp>
          <p:nvSpPr>
            <p:cNvPr id="301" name="CustomShape 5"/>
            <p:cNvSpPr/>
            <p:nvPr/>
          </p:nvSpPr>
          <p:spPr>
            <a:xfrm>
              <a:off x="1991880" y="5483880"/>
              <a:ext cx="6396120" cy="632160"/>
            </a:xfrm>
            <a:prstGeom prst="roundRect">
              <a:avLst>
                <a:gd name="adj" fmla="val 16667"/>
              </a:avLst>
            </a:prstGeom>
            <a:ln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02" name="CustomShape 6"/>
            <p:cNvSpPr/>
            <p:nvPr/>
          </p:nvSpPr>
          <p:spPr>
            <a:xfrm>
              <a:off x="2013120" y="5514840"/>
              <a:ext cx="6354000" cy="570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7240" rIns="57240" tIns="57240" bIns="5724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b="0" lang="pl-PL" sz="18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Wartość inwestycji: 840,00 zł</a:t>
              </a:r>
              <a:endParaRPr b="0" lang="pl-PL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  </a:t>
              </a:r>
              <a:endParaRPr b="0" lang="pl-PL" sz="2400" spc="-1" strike="noStrike">
                <a:latin typeface="Arial"/>
              </a:endParaRPr>
            </a:p>
          </p:txBody>
        </p:sp>
      </p:grpSp>
      <p:pic>
        <p:nvPicPr>
          <p:cNvPr id="303" name="Picture 10" descr="Znalezione obrazy dla zapytania zestaw piwny"/>
          <p:cNvPicPr/>
          <p:nvPr/>
        </p:nvPicPr>
        <p:blipFill>
          <a:blip r:embed="rId1"/>
          <a:stretch/>
        </p:blipFill>
        <p:spPr>
          <a:xfrm>
            <a:off x="7862400" y="3088440"/>
            <a:ext cx="2705400" cy="2028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MARADKI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5" name="TextShape 2"/>
          <p:cNvSpPr txBox="1"/>
          <p:nvPr/>
        </p:nvSpPr>
        <p:spPr>
          <a:xfrm>
            <a:off x="677880" y="2160720"/>
            <a:ext cx="6903720" cy="3881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W ramach modernizacji oświetlenia ulicznego zamontowane zostały energooszczędne źródła światła oświetlenia ulicznego typu LED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Sołectwo Maradki – nowe oprawy: 16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1190160" y="5708520"/>
            <a:ext cx="5638320" cy="3952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Całkowita wartość inwestycji: </a:t>
            </a:r>
            <a:r>
              <a:rPr b="1" lang="pl-PL" sz="2000" spc="-1" strike="noStrike">
                <a:solidFill>
                  <a:srgbClr val="000000"/>
                </a:solidFill>
                <a:latin typeface="Trebuchet MS"/>
              </a:rPr>
              <a:t>520 063,54 </a:t>
            </a: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zł  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307" name="Obraz 5" descr=""/>
          <p:cNvPicPr/>
          <p:nvPr/>
        </p:nvPicPr>
        <p:blipFill>
          <a:blip r:embed="rId1"/>
          <a:stretch/>
        </p:blipFill>
        <p:spPr>
          <a:xfrm>
            <a:off x="8610480" y="2027160"/>
            <a:ext cx="2819160" cy="3758760"/>
          </a:xfrm>
          <a:prstGeom prst="rect">
            <a:avLst/>
          </a:prstGeom>
          <a:ln>
            <a:noFill/>
          </a:ln>
        </p:spPr>
      </p:pic>
      <p:sp>
        <p:nvSpPr>
          <p:cNvPr id="308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MARADKI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graphicFrame>
        <p:nvGraphicFramePr>
          <p:cNvPr id="311" name="Wykres 5"/>
          <p:cNvGraphicFramePr/>
          <p:nvPr/>
        </p:nvGraphicFramePr>
        <p:xfrm>
          <a:off x="950400" y="2097000"/>
          <a:ext cx="8323560" cy="43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1403</TotalTime>
  <Application>LibreOffice/6.3.0.4$Windows_x86 LibreOffice_project/057fc023c990d676a43019934386b85b21a9ee99</Application>
  <Words>1819</Words>
  <Paragraphs>244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2018-08-27T14:06:13Z</dcterms:created>
  <dc:creator>Teresa</dc:creator>
  <dc:description/>
  <dc:language>pl-PL</dc:language>
  <cp:lastModifiedBy/>
  <cp:lastPrinted>2018-09-20T11:13:55Z</cp:lastPrinted>
  <dcterms:modified xsi:type="dcterms:W3CDTF">2020-05-11T11:26:19Z</dcterms:modified>
  <cp:revision>168</cp:revision>
  <dc:subject/>
  <dc:title>Inwestycje zrealizowane przez Gminę Sorkwity  w 2018 r.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46</vt:i4>
  </property>
</Properties>
</file>