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3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wmf" ContentType="image/x-wm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117" strike="noStrike">
                <a:solidFill>
                  <a:srgbClr val="000000"/>
                </a:solidFill>
                <a:latin typeface="Trebuchet MS"/>
              </a:defRPr>
            </a:pPr>
            <a:r>
              <a:rPr b="1" sz="1200" spc="117" strike="noStrike">
                <a:solidFill>
                  <a:srgbClr val="000000"/>
                </a:solidFill>
                <a:latin typeface="Trebuchet MS"/>
              </a:rPr>
              <a:t>OSZCZĘDNOŚCI KOSZTÓW ZUŻYCIA ENERGI ELEKTRYCZNEJ W ZWIĄZKU 
Z MODERNIZACJĄ OŚWIETLENIA ULICZNEGO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21079691516709"/>
          <c:y val="0.547661691542289"/>
          <c:w val="0.811118251928021"/>
          <c:h val="0.3448756218905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OSZCZĘDNOŚCI KOSZTÓW ZUŻYCIA ENERGI ELEKTRYCZNEJ </c:v>
                </c:pt>
              </c:strCache>
            </c:strRef>
          </c:tx>
          <c:spPr>
            <a:solidFill>
              <a:srgbClr val="5fcbef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 rot="-5400000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Trebuchet M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18.06-18.08.2017</c:v>
                </c:pt>
                <c:pt idx="1">
                  <c:v>18.06-18.08.2018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34.05</c:v>
                </c:pt>
                <c:pt idx="1">
                  <c:v>8.98</c:v>
                </c:pt>
              </c:numCache>
            </c:numRef>
          </c:val>
        </c:ser>
        <c:gapWidth val="444"/>
        <c:overlap val="-90"/>
        <c:axId val="31454339"/>
        <c:axId val="76614160"/>
      </c:barChart>
      <c:catAx>
        <c:axId val="31454339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[$-415]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800" spc="117" strike="noStrike">
                <a:solidFill>
                  <a:srgbClr val="595959"/>
                </a:solidFill>
                <a:latin typeface="Trebuchet MS"/>
              </a:defRPr>
            </a:pPr>
          </a:p>
        </c:txPr>
        <c:crossAx val="76614160"/>
        <c:crosses val="autoZero"/>
        <c:auto val="1"/>
        <c:lblAlgn val="ctr"/>
        <c:lblOffset val="100"/>
      </c:catAx>
      <c:valAx>
        <c:axId val="7661416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spPr>
          <a:ln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rebuchet MS"/>
              </a:defRPr>
            </a:pPr>
          </a:p>
        </c:txPr>
        <c:crossAx val="31454339"/>
      </c:valAx>
      <c:spPr>
        <a:noFill/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2" name="CustomShape 13"/>
            <p:cNvSpPr/>
            <p:nvPr/>
          </p:nvSpPr>
          <p:spPr>
            <a:xfrm>
              <a:off x="0" y="-792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Line 15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5B73FB6-CC25-4FF3-BD3F-60668A5A0849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7465F7D-9948-4EFB-A14F-AD9C01A8C20C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Kliknij, aby edytować format tekstu konspektu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Drugi poziom konspektu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Trzeci poziom konspektu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 konspektu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Piąty poziom konspektu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Szósty poziom konspektu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Siódmy poziom konspektu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2D55DDD-D1C2-4CFB-99C9-702FBD5BE8CB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7E77B2F-F49C-4451-A763-DE5BEC795CB9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6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14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16242F5-E675-4115-B88E-740F95FAB73E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130" name="PlaceHolder 16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31" name="PlaceHolder 17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EFE9BB9-49C7-457B-9073-CC51191F6809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530000" y="195372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000000"/>
                </a:solidFill>
                <a:latin typeface="Cambria"/>
              </a:rPr>
              <a:t>Sołectwo Jędrychowo 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69" name="Obraz 2" descr=""/>
          <p:cNvPicPr/>
          <p:nvPr/>
        </p:nvPicPr>
        <p:blipFill>
          <a:blip r:embed="rId1"/>
          <a:stretch/>
        </p:blipFill>
        <p:spPr>
          <a:xfrm>
            <a:off x="4731120" y="711360"/>
            <a:ext cx="1364400" cy="1496160"/>
          </a:xfrm>
          <a:prstGeom prst="rect">
            <a:avLst/>
          </a:prstGeom>
          <a:ln>
            <a:noFill/>
          </a:ln>
        </p:spPr>
      </p:pic>
      <p:pic>
        <p:nvPicPr>
          <p:cNvPr id="170" name="Symbol zastępczy zawartości 5" descr=""/>
          <p:cNvPicPr/>
          <p:nvPr/>
        </p:nvPicPr>
        <p:blipFill>
          <a:blip r:embed="rId2"/>
          <a:stretch/>
        </p:blipFill>
        <p:spPr>
          <a:xfrm>
            <a:off x="3138840" y="3953880"/>
            <a:ext cx="4548960" cy="2192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677160" y="609480"/>
            <a:ext cx="9475920" cy="132048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rmAutofit fontScale="89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Cambria"/>
              </a:rPr>
              <a:t>ZAGOSPODAROWANIE TERENÓW ZIELONYCH - </a:t>
            </a:r>
            <a:r>
              <a:rPr b="1" lang="en-US" sz="4000" spc="-1" strike="noStrike">
                <a:solidFill>
                  <a:srgbClr val="000000"/>
                </a:solidFill>
                <a:latin typeface="Cambria"/>
              </a:rPr>
              <a:t>JANOWO  </a:t>
            </a:r>
            <a:endParaRPr b="0" lang="en-US" sz="4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352680" y="6141240"/>
            <a:ext cx="519300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Wartość inwestycji: 7.936,00 zł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685800" y="2053440"/>
            <a:ext cx="624816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Trebuchet MS"/>
              </a:rPr>
              <a:t>Zagospodarowanie terenów zielonych  poprzez wykonanie nawierzchni z kostki polbrukowej  o pow. 99 m2 pod wiatami  w miejscowości Janowo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174" name="Obraz 3" descr=""/>
          <p:cNvPicPr/>
          <p:nvPr/>
        </p:nvPicPr>
        <p:blipFill>
          <a:blip r:embed="rId1"/>
          <a:stretch/>
        </p:blipFill>
        <p:spPr>
          <a:xfrm>
            <a:off x="7025400" y="2768040"/>
            <a:ext cx="4036680" cy="3027240"/>
          </a:xfrm>
          <a:prstGeom prst="rect">
            <a:avLst/>
          </a:prstGeom>
          <a:ln>
            <a:noFill/>
          </a:ln>
        </p:spPr>
      </p:pic>
      <p:pic>
        <p:nvPicPr>
          <p:cNvPr id="175" name="Obraz 7" descr=""/>
          <p:cNvPicPr/>
          <p:nvPr/>
        </p:nvPicPr>
        <p:blipFill>
          <a:blip r:embed="rId2"/>
          <a:stretch/>
        </p:blipFill>
        <p:spPr>
          <a:xfrm>
            <a:off x="2180880" y="3429000"/>
            <a:ext cx="3116160" cy="2337120"/>
          </a:xfrm>
          <a:prstGeom prst="rect">
            <a:avLst/>
          </a:prstGeom>
          <a:ln>
            <a:noFill/>
          </a:ln>
        </p:spPr>
      </p:pic>
      <p:sp>
        <p:nvSpPr>
          <p:cNvPr id="176" name="CustomShape 4"/>
          <p:cNvSpPr/>
          <p:nvPr/>
        </p:nvSpPr>
        <p:spPr>
          <a:xfrm>
            <a:off x="10972800" y="611496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2015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838080" y="651240"/>
            <a:ext cx="9829440" cy="129276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mbria"/>
              </a:rPr>
              <a:t>BUDOWA PRZYŁĄCZA ENERGETYCZNEGO </a:t>
            </a:r>
            <a:br/>
            <a:r>
              <a:rPr b="1" lang="en-US" sz="3600" spc="-1" strike="noStrike">
                <a:solidFill>
                  <a:srgbClr val="000000"/>
                </a:solidFill>
                <a:latin typeface="Cambria"/>
              </a:rPr>
              <a:t>DO WIATY W MIEJSCOWOŚCI JANOWO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326240" y="5569920"/>
            <a:ext cx="530280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Wartość inwestycji: 7.000,00 zł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1374120" y="2491200"/>
            <a:ext cx="546444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Budowa przyłącza energetycznego do wiaty  w miejscowości Janowo (projekt + wykonawstwo + opłata do Energi)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80" name="Picture 2" descr="C:\Users\wybory\Desktop\Zdjęcia\20180828_143843.jpg"/>
          <p:cNvPicPr/>
          <p:nvPr/>
        </p:nvPicPr>
        <p:blipFill>
          <a:blip r:embed="rId1"/>
          <a:stretch/>
        </p:blipFill>
        <p:spPr>
          <a:xfrm>
            <a:off x="7583760" y="2413080"/>
            <a:ext cx="3522240" cy="368280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10972800" y="611496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2016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80240" y="542160"/>
            <a:ext cx="10131480" cy="114264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mbria"/>
              </a:rPr>
              <a:t>Utwardzenie terenu przed wiatami </a:t>
            </a:r>
            <a:br/>
            <a:r>
              <a:rPr b="1" lang="en-US" sz="2400" spc="-1" strike="noStrike">
                <a:solidFill>
                  <a:srgbClr val="000000"/>
                </a:solidFill>
                <a:latin typeface="Cambria"/>
              </a:rPr>
              <a:t>w miejscowości Janowo</a:t>
            </a:r>
            <a:endParaRPr b="0" lang="en-US" sz="2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618480" y="1857240"/>
            <a:ext cx="6105960" cy="424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W 2017 r. wykonano utwardzenie kostką betonową terenu przed wiatami wiejskimi.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10972800" y="611496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2017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85" name="TextShape 4"/>
          <p:cNvSpPr txBox="1"/>
          <p:nvPr/>
        </p:nvSpPr>
        <p:spPr>
          <a:xfrm>
            <a:off x="808920" y="5428800"/>
            <a:ext cx="6163200" cy="62856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Całkowita wartość inwestycji: 3.999,84 zł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86" name="Picture 2" descr="C:\Users\wybory\Desktop\Zdjęcia\20180828_143907.jpg"/>
          <p:cNvPicPr/>
          <p:nvPr/>
        </p:nvPicPr>
        <p:blipFill>
          <a:blip r:embed="rId1"/>
          <a:stretch/>
        </p:blipFill>
        <p:spPr>
          <a:xfrm>
            <a:off x="7334280" y="1881360"/>
            <a:ext cx="4047120" cy="356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072440" y="764640"/>
            <a:ext cx="10131480" cy="93564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mbria"/>
              </a:rPr>
              <a:t>WYKONANIE PLANDEK DO WIATY W JANOWIE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1630800" y="2554560"/>
            <a:ext cx="6149160" cy="3021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W 2017 r. w związku z wnioskiem przedstawicieli Sołectwa Jędrychowo zakupiona i zamontowana została oszklona plandeka na wiatach zlokalizowanych                  w miejscowości Janowo, gm. Sorkwity. 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en-US" sz="2400" spc="-1" strike="noStrike">
                <a:solidFill>
                  <a:srgbClr val="404040"/>
                </a:solidFill>
                <a:latin typeface="Trebuchet MS"/>
              </a:rPr>
              <a:t>Wartość zakupu oraz montażu 5000,00 zł </a:t>
            </a: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przy czym kwota 2000,00 zł pochodzi                    z depozytu Sołectwa Jędrychowo.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10972800" y="611496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2017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90" name="Obraz 4" descr=""/>
          <p:cNvPicPr/>
          <p:nvPr/>
        </p:nvPicPr>
        <p:blipFill>
          <a:blip r:embed="rId1"/>
          <a:stretch/>
        </p:blipFill>
        <p:spPr>
          <a:xfrm>
            <a:off x="8390160" y="2096640"/>
            <a:ext cx="2813400" cy="362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677160" y="609480"/>
            <a:ext cx="8596440" cy="205704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mbria"/>
              </a:rPr>
              <a:t>REMONT DROGI W MIEJSCOWOŚCI JĘDRYCHOWO </a:t>
            </a:r>
            <a:br/>
            <a:br/>
            <a:r>
              <a:rPr b="1" lang="en-US" sz="1800" spc="-1" strike="noStrike">
                <a:solidFill>
                  <a:srgbClr val="000000"/>
                </a:solidFill>
                <a:latin typeface="Cambria"/>
              </a:rPr>
              <a:t>W RAMACH RZĄDOWEGO PROGRAMU NA RZECZ ROZWOJU ORAZ KONKURENCYJNOŚCI REGIONÓW POPREZ WSPARCIE LOKALNEJ INFRASTRUKTURY DROGOWEJ 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677160" y="2976480"/>
            <a:ext cx="6828120" cy="2916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000"/>
          </a:bodyPr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Trebuchet MS"/>
              </a:rPr>
              <a:t>Gmina Sorkwity w kwietniu 2018 r. składała wniosek o dofinasowanie zadania w ramach programu pod nazwą RZĄDOWY PROGRAM NA RZECZ ROZWOJU ORAZ KONKURENCYJNOŚCI REGIONÓW POPRZEZ WSPARCIE LOKALNEJ INFRASTRUKTURY DROGOWEJ na zadanie polegające na remoncie drogi                Jędrychowo – Janowo (dz. nr ew. 168 i 275 obręb Jędrychowo) na odcinku 2052 mb.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Trebuchet MS"/>
              </a:rPr>
              <a:t>Wartość kosztorysowa zadania: </a:t>
            </a:r>
            <a:r>
              <a:rPr b="1" lang="en-US" sz="1800" spc="-1" strike="noStrike" u="sng">
                <a:solidFill>
                  <a:srgbClr val="404040"/>
                </a:solidFill>
                <a:uFillTx/>
                <a:latin typeface="Trebuchet MS"/>
              </a:rPr>
              <a:t>812.047,63 zł.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Trebuchet MS"/>
              </a:rPr>
              <a:t>Wniosek Gminy Sorkwity nie zakwalifikował się do dofinasowania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10972800" y="611496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2018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7683480" y="2971800"/>
            <a:ext cx="4000680" cy="2832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mbria"/>
              </a:rPr>
              <a:t>Modernizacja oświetlenia ulicznego</a:t>
            </a:r>
            <a:br/>
            <a:r>
              <a:rPr b="1" lang="en-US" sz="3600" spc="-1" strike="noStrike">
                <a:solidFill>
                  <a:srgbClr val="000000"/>
                </a:solidFill>
                <a:latin typeface="Cambria"/>
              </a:rPr>
              <a:t> w miejscowości – JĘDRYCHOWO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847800" y="2027160"/>
            <a:ext cx="7056000" cy="388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Trebuchet MS"/>
              </a:rPr>
              <a:t>W ramach modernizacji oświetlenia ulicznego zamontowane zostały energooszczędne źródła światła oświetlenia ulicznego typu LED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Trebuchet MS"/>
              </a:rPr>
              <a:t>Sołectwo Jędrychowo – nowe oprawy: 7 sztuk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1268640" y="4972680"/>
            <a:ext cx="668628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Całkowita wartość inwestycji: </a:t>
            </a: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520 063,54 </a:t>
            </a: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zł  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98" name="Obraz 5" descr=""/>
          <p:cNvPicPr/>
          <p:nvPr/>
        </p:nvPicPr>
        <p:blipFill>
          <a:blip r:embed="rId1"/>
          <a:stretch/>
        </p:blipFill>
        <p:spPr>
          <a:xfrm>
            <a:off x="8610480" y="2027160"/>
            <a:ext cx="2819160" cy="3758760"/>
          </a:xfrm>
          <a:prstGeom prst="rect">
            <a:avLst/>
          </a:prstGeom>
          <a:ln>
            <a:noFill/>
          </a:ln>
        </p:spPr>
      </p:pic>
      <p:sp>
        <p:nvSpPr>
          <p:cNvPr id="199" name="CustomShape 4"/>
          <p:cNvSpPr/>
          <p:nvPr/>
        </p:nvSpPr>
        <p:spPr>
          <a:xfrm>
            <a:off x="10972800" y="611496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2018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mbria"/>
              </a:rPr>
              <a:t>Modernizacja oświetlenia ulicznego</a:t>
            </a:r>
            <a:br/>
            <a:r>
              <a:rPr b="1" lang="en-US" sz="3600" spc="-1" strike="noStrike">
                <a:solidFill>
                  <a:srgbClr val="000000"/>
                </a:solidFill>
                <a:latin typeface="Cambria"/>
              </a:rPr>
              <a:t> w miejscowości – JĘDRYCHOWO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0972800" y="611496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2018</a:t>
            </a:r>
            <a:endParaRPr b="0" lang="pl-PL" sz="1800" spc="-1" strike="noStrike">
              <a:latin typeface="Arial"/>
            </a:endParaRPr>
          </a:p>
        </p:txBody>
      </p:sp>
      <p:graphicFrame>
        <p:nvGraphicFramePr>
          <p:cNvPr id="202" name="Wykres 12"/>
          <p:cNvGraphicFramePr/>
          <p:nvPr/>
        </p:nvGraphicFramePr>
        <p:xfrm>
          <a:off x="2334960" y="2426760"/>
          <a:ext cx="5601240" cy="361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Application>LibreOffice/6.3.0.4$Windows_x86 LibreOffice_project/057fc023c990d676a43019934386b85b21a9ee99</Application>
  <Words>200</Words>
  <Paragraphs>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2018-09-04T10:39:49Z</dcterms:created>
  <dc:creator>Teresa</dc:creator>
  <dc:description/>
  <dc:language>pl-PL</dc:language>
  <cp:lastModifiedBy/>
  <cp:lastPrinted>2018-09-10T14:45:07Z</cp:lastPrinted>
  <dcterms:modified xsi:type="dcterms:W3CDTF">2020-05-11T11:22:17Z</dcterms:modified>
  <cp:revision>17</cp:revision>
  <dc:subject/>
  <dc:title>Inwestycje  Gminy Sorkwity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