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charts/chart1.xml" ContentType="application/vnd.openxmlformats-officedocument.drawingml.char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drawing2.xml" ContentType="application/vnd.ms-office.drawingml.diagramDrawing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layout2.xml" ContentType="application/vnd.openxmlformats-officedocument.drawingml.diagram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3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media/image1.jpeg" ContentType="image/jpeg"/>
  <Override PartName="/ppt/media/image9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2192000" cy="6858000"/>
  <p:notesSz cx="6797675" cy="9926637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
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sz="1500" spc="-1" strike="noStrike">
                <a:solidFill>
                  <a:srgbClr val="000000"/>
                </a:solidFill>
                <a:latin typeface="Trebuchet MS"/>
              </a:defRPr>
            </a:pPr>
            <a:r>
              <a:rPr b="1" sz="1500" spc="-1" strike="noStrike">
                <a:solidFill>
                  <a:srgbClr val="000000"/>
                </a:solidFill>
                <a:latin typeface="Trebuchet MS"/>
              </a:rPr>
              <a:t>OSZCZĘDNOŚCI KOSZTÓW ZUŻYCIA ENERGI ELEKTRYCZNEJ W ZWIĄZKU 
Z MODERNIZACJĄ OŚWIETLENIA ULICZNEGO </a:t>
            </a:r>
          </a:p>
        </c:rich>
      </c:tx>
      <c:layout>
        <c:manualLayout>
          <c:xMode val="edge"/>
          <c:yMode val="edge"/>
          <c:x val="0.15145261794934"/>
          <c:y val="0.0515780245470485"/>
        </c:manualLayout>
      </c:layout>
      <c:overlay val="0"/>
      <c:spPr>
        <a:noFill/>
        <a:ln>
          <a:noFill/>
        </a:ln>
      </c:spPr>
    </c:title>
    <c:autoTitleDeleted val="0"/>
    <c:view3D>
      <c:rotX val="15"/>
      <c:rotY val="20"/>
      <c:rAngAx val="0"/>
      <c:perspective val="30"/>
    </c:view3D>
    <c:floor>
      <c:spPr>
        <a:noFill/>
        <a:ln w="12600">
          <a:solidFill>
            <a:srgbClr val="8b8b8b"/>
          </a:solidFill>
          <a:round/>
        </a:ln>
      </c:spPr>
    </c:floor>
    <c:sideWall>
      <c:spPr>
        <a:noFill/>
        <a:ln w="12600">
          <a:solidFill>
            <a:srgbClr val="8b8b8b"/>
          </a:solidFill>
          <a:round/>
        </a:ln>
      </c:spPr>
    </c:sideWall>
    <c:backWall>
      <c:spPr>
        <a:noFill/>
        <a:ln w="12600">
          <a:solidFill>
            <a:srgbClr val="8b8b8b"/>
          </a:solidFill>
          <a:round/>
        </a:ln>
      </c:spPr>
    </c:backWall>
    <c:plotArea>
      <c:bar3D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OSZCZĘDNOŚCI KOSZTÓW ZUŻYCIA ENERGI ELEKTRYCZNEJ W MSC. NIBORK </c:v>
                </c:pt>
              </c:strCache>
            </c:strRef>
          </c:tx>
          <c:spPr>
            <a:solidFill>
              <a:srgbClr val="42d0a2"/>
            </a:solidFill>
            <a:ln>
              <a:noFill/>
            </a:ln>
          </c:spPr>
          <c:invertIfNegative val="0"/>
          <c:dPt>
            <c:idx val="0"/>
            <c:invertIfNegative val="0"/>
            <c:spPr>
              <a:solidFill>
                <a:srgbClr val="42d0a2"/>
              </a:solidFill>
              <a:ln>
                <a:noFill/>
              </a:ln>
            </c:spPr>
          </c:dPt>
          <c:dPt>
            <c:idx val="1"/>
            <c:invertIfNegative val="0"/>
            <c:spPr>
              <a:solidFill>
                <a:srgbClr val="42d0a2"/>
              </a:solidFill>
              <a:ln>
                <a:noFill/>
              </a:ln>
            </c:spPr>
          </c:dPt>
          <c:dLbls>
            <c:numFmt formatCode="General" sourceLinked="1"/>
            <c:dLbl>
              <c:idx val="0"/>
              <c:numFmt formatCode="General" sourceLinked="1"/>
              <c:txPr>
                <a:bodyPr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Trebuchet MS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numFmt formatCode="General" sourceLinked="1"/>
              <c:txPr>
                <a:bodyPr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Trebuchet MS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/>
              <a:lstStyle/>
              <a:p>
                <a:pPr>
                  <a:defRPr b="0" sz="2600" spc="-1" strike="noStrike">
                    <a:solidFill>
                      <a:srgbClr val="ff0000"/>
                    </a:solidFill>
                    <a:latin typeface="Trebuchet MS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0"/>
          </c:dLbls>
          <c:cat>
            <c:strRef>
              <c:f>categories</c:f>
              <c:strCache>
                <c:ptCount val="2"/>
                <c:pt idx="0">
                  <c:v>18.06-18.08.2017</c:v>
                </c:pt>
                <c:pt idx="1">
                  <c:v>18.06-18.08.2018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215.29</c:v>
                </c:pt>
                <c:pt idx="1">
                  <c:v>99.38</c:v>
                </c:pt>
              </c:numCache>
            </c:numRef>
          </c:val>
        </c:ser>
        <c:gapWidth val="150"/>
        <c:shape val="box"/>
        <c:axId val="72071612"/>
        <c:axId val="76087405"/>
        <c:axId val="0"/>
      </c:bar3DChart>
      <c:catAx>
        <c:axId val="72071612"/>
        <c:scaling>
          <c:orientation val="minMax"/>
        </c:scaling>
        <c:delete val="0"/>
        <c:axPos val="b"/>
        <c:numFmt formatCode="[$-415]D/MM/YYYY" sourceLinked="1"/>
        <c:majorTickMark val="none"/>
        <c:minorTickMark val="none"/>
        <c:tickLblPos val="nextTo"/>
        <c:spPr>
          <a:ln w="1260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500" spc="-1" strike="noStrike">
                <a:solidFill>
                  <a:srgbClr val="000000"/>
                </a:solidFill>
                <a:latin typeface="Trebuchet MS"/>
              </a:defRPr>
            </a:pPr>
          </a:p>
        </c:txPr>
        <c:crossAx val="76087405"/>
        <c:crosses val="autoZero"/>
        <c:auto val="1"/>
        <c:lblAlgn val="ctr"/>
        <c:lblOffset val="100"/>
      </c:catAx>
      <c:valAx>
        <c:axId val="76087405"/>
        <c:scaling>
          <c:orientation val="minMax"/>
          <c:max val="100"/>
        </c:scaling>
        <c:delete val="1"/>
        <c:axPos val="l"/>
        <c:numFmt formatCode="General" sourceLinked="0"/>
        <c:majorTickMark val="none"/>
        <c:minorTickMark val="none"/>
        <c:tickLblPos val="nextTo"/>
        <c:spPr>
          <a:ln w="1260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Trebuchet MS"/>
              </a:defRPr>
            </a:pPr>
          </a:p>
        </c:txPr>
        <c:crossAx val="72071612"/>
        <c:majorUnit val="20"/>
      </c:valAx>
    </c:plotArea>
    <c:plotVisOnly val="1"/>
    <c:dispBlanksAs val="gap"/>
  </c:chart>
  <c:spPr>
    <a:noFill/>
    <a:ln w="9360">
      <a:solidFill>
        <a:srgbClr val="d9d9d9"/>
      </a:solidFill>
      <a:round/>
    </a:ln>
  </c:spPr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3C08AC-9485-43C1-8799-097C4E1325F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DC5F026-F8FB-417C-AFA1-83BE846F9236}">
      <dgm:prSet/>
      <dgm:spPr/>
      <dgm:t>
        <a:bodyPr/>
        <a:lstStyle/>
        <a:p>
          <a:pPr algn="ctr"/>
          <a:r>
            <a:rPr lang="pl-PL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WYKONANIE PLACU UTWARDZONEGO </a:t>
          </a:r>
        </a:p>
        <a:p>
          <a:pPr algn="ctr"/>
          <a:r>
            <a:rPr lang="pl-PL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 POLBRUKU W MSC. STARY GIELĄD</a:t>
          </a:r>
        </a:p>
      </dgm:t>
    </dgm:pt>
    <dgm:pt modelId="{A4B92FE1-77EE-4470-A658-BD49B4638627}" type="parTrans" cxnId="{A80CE659-E083-45EC-8AFA-A90587F7E52D}">
      <dgm:prSet/>
      <dgm:spPr/>
      <dgm:t>
        <a:bodyPr/>
        <a:lstStyle/>
        <a:p>
          <a:endParaRPr lang="pl-PL"/>
        </a:p>
      </dgm:t>
    </dgm:pt>
    <dgm:pt modelId="{5AEFCDC3-5164-4B03-B1C3-F6752157E7DE}" type="sibTrans" cxnId="{A80CE659-E083-45EC-8AFA-A90587F7E52D}">
      <dgm:prSet/>
      <dgm:spPr/>
      <dgm:t>
        <a:bodyPr/>
        <a:lstStyle/>
        <a:p>
          <a:endParaRPr lang="pl-PL"/>
        </a:p>
      </dgm:t>
    </dgm:pt>
    <dgm:pt modelId="{2ED05262-2965-4E66-BC83-61C7E2FF757B}" type="pres">
      <dgm:prSet presAssocID="{BC3C08AC-9485-43C1-8799-097C4E1325FF}" presName="linear" presStyleCnt="0">
        <dgm:presLayoutVars>
          <dgm:animLvl val="lvl"/>
          <dgm:resizeHandles val="exact"/>
        </dgm:presLayoutVars>
      </dgm:prSet>
      <dgm:spPr/>
    </dgm:pt>
    <dgm:pt modelId="{F6B3B863-4E1A-4717-874E-144236CDC5EE}" type="pres">
      <dgm:prSet presAssocID="{CDC5F026-F8FB-417C-AFA1-83BE846F9236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2052890D-BD72-4617-8A9F-8DD531AC3DBE}" type="presOf" srcId="{BC3C08AC-9485-43C1-8799-097C4E1325FF}" destId="{2ED05262-2965-4E66-BC83-61C7E2FF757B}" srcOrd="0" destOrd="0" presId="urn:microsoft.com/office/officeart/2005/8/layout/vList2"/>
    <dgm:cxn modelId="{A80CE659-E083-45EC-8AFA-A90587F7E52D}" srcId="{BC3C08AC-9485-43C1-8799-097C4E1325FF}" destId="{CDC5F026-F8FB-417C-AFA1-83BE846F9236}" srcOrd="0" destOrd="0" parTransId="{A4B92FE1-77EE-4470-A658-BD49B4638627}" sibTransId="{5AEFCDC3-5164-4B03-B1C3-F6752157E7DE}"/>
    <dgm:cxn modelId="{A249D2EF-FC7E-4285-B6F7-50999610B9B3}" type="presOf" srcId="{CDC5F026-F8FB-417C-AFA1-83BE846F9236}" destId="{F6B3B863-4E1A-4717-874E-144236CDC5EE}" srcOrd="0" destOrd="0" presId="urn:microsoft.com/office/officeart/2005/8/layout/vList2"/>
    <dgm:cxn modelId="{818A1930-F2E1-403E-A516-07B3DAE167AD}" type="presParOf" srcId="{2ED05262-2965-4E66-BC83-61C7E2FF757B}" destId="{F6B3B863-4E1A-4717-874E-144236CDC5E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3C08AC-9485-43C1-8799-097C4E1325F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DC5F026-F8FB-417C-AFA1-83BE846F9236}">
      <dgm:prSet/>
      <dgm:spPr/>
      <dgm:t>
        <a:bodyPr/>
        <a:lstStyle/>
        <a:p>
          <a:pPr algn="ctr"/>
          <a:r>
            <a:rPr lang="pl-PL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Zakup </a:t>
          </a:r>
          <a:r>
            <a:rPr lang="pl-PL" b="1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ławostołów</a:t>
          </a:r>
          <a:r>
            <a:rPr lang="pl-PL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</a:p>
      </dgm:t>
    </dgm:pt>
    <dgm:pt modelId="{A4B92FE1-77EE-4470-A658-BD49B4638627}" type="parTrans" cxnId="{A80CE659-E083-45EC-8AFA-A90587F7E52D}">
      <dgm:prSet/>
      <dgm:spPr/>
      <dgm:t>
        <a:bodyPr/>
        <a:lstStyle/>
        <a:p>
          <a:endParaRPr lang="pl-PL"/>
        </a:p>
      </dgm:t>
    </dgm:pt>
    <dgm:pt modelId="{5AEFCDC3-5164-4B03-B1C3-F6752157E7DE}" type="sibTrans" cxnId="{A80CE659-E083-45EC-8AFA-A90587F7E52D}">
      <dgm:prSet/>
      <dgm:spPr/>
      <dgm:t>
        <a:bodyPr/>
        <a:lstStyle/>
        <a:p>
          <a:endParaRPr lang="pl-PL"/>
        </a:p>
      </dgm:t>
    </dgm:pt>
    <dgm:pt modelId="{2ED05262-2965-4E66-BC83-61C7E2FF757B}" type="pres">
      <dgm:prSet presAssocID="{BC3C08AC-9485-43C1-8799-097C4E1325FF}" presName="linear" presStyleCnt="0">
        <dgm:presLayoutVars>
          <dgm:animLvl val="lvl"/>
          <dgm:resizeHandles val="exact"/>
        </dgm:presLayoutVars>
      </dgm:prSet>
      <dgm:spPr/>
    </dgm:pt>
    <dgm:pt modelId="{F6B3B863-4E1A-4717-874E-144236CDC5EE}" type="pres">
      <dgm:prSet presAssocID="{CDC5F026-F8FB-417C-AFA1-83BE846F9236}" presName="parentText" presStyleLbl="node1" presStyleIdx="0" presStyleCnt="1" custLinFactNeighborX="-24376" custLinFactNeighborY="-752">
        <dgm:presLayoutVars>
          <dgm:chMax val="0"/>
          <dgm:bulletEnabled val="1"/>
        </dgm:presLayoutVars>
      </dgm:prSet>
      <dgm:spPr/>
    </dgm:pt>
  </dgm:ptLst>
  <dgm:cxnLst>
    <dgm:cxn modelId="{0F349C16-0E97-405A-B400-BA438EDFF9A9}" type="presOf" srcId="{BC3C08AC-9485-43C1-8799-097C4E1325FF}" destId="{2ED05262-2965-4E66-BC83-61C7E2FF757B}" srcOrd="0" destOrd="0" presId="urn:microsoft.com/office/officeart/2005/8/layout/vList2"/>
    <dgm:cxn modelId="{F1CD2062-BD62-46DB-A2B9-F403A93F1ECD}" type="presOf" srcId="{CDC5F026-F8FB-417C-AFA1-83BE846F9236}" destId="{F6B3B863-4E1A-4717-874E-144236CDC5EE}" srcOrd="0" destOrd="0" presId="urn:microsoft.com/office/officeart/2005/8/layout/vList2"/>
    <dgm:cxn modelId="{A80CE659-E083-45EC-8AFA-A90587F7E52D}" srcId="{BC3C08AC-9485-43C1-8799-097C4E1325FF}" destId="{CDC5F026-F8FB-417C-AFA1-83BE846F9236}" srcOrd="0" destOrd="0" parTransId="{A4B92FE1-77EE-4470-A658-BD49B4638627}" sibTransId="{5AEFCDC3-5164-4B03-B1C3-F6752157E7DE}"/>
    <dgm:cxn modelId="{CE296206-2A0C-4D6E-A97B-20239996F545}" type="presParOf" srcId="{2ED05262-2965-4E66-BC83-61C7E2FF757B}" destId="{F6B3B863-4E1A-4717-874E-144236CDC5E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B3B863-4E1A-4717-874E-144236CDC5EE}">
      <dsp:nvSpPr>
        <dsp:cNvPr id="0" name=""/>
        <dsp:cNvSpPr/>
      </dsp:nvSpPr>
      <dsp:spPr>
        <a:xfrm>
          <a:off x="0" y="15730"/>
          <a:ext cx="8596668" cy="12893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9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WYKONANIE PLACU UTWARDZONEGO 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9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 POLBRUKU W MSC. STARY GIELĄD</a:t>
          </a:r>
        </a:p>
      </dsp:txBody>
      <dsp:txXfrm>
        <a:off x="62940" y="78670"/>
        <a:ext cx="8470788" cy="11634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B3B863-4E1A-4717-874E-144236CDC5EE}">
      <dsp:nvSpPr>
        <dsp:cNvPr id="0" name=""/>
        <dsp:cNvSpPr/>
      </dsp:nvSpPr>
      <dsp:spPr>
        <a:xfrm>
          <a:off x="0" y="0"/>
          <a:ext cx="8596668" cy="131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56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Zakup </a:t>
          </a:r>
          <a:r>
            <a:rPr lang="pl-PL" sz="5600" b="1" kern="12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ławostołów</a:t>
          </a:r>
          <a:r>
            <a:rPr lang="pl-PL" sz="56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</a:p>
      </dsp:txBody>
      <dsp:txXfrm>
        <a:off x="63968" y="63968"/>
        <a:ext cx="8468732" cy="11824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5" name="PlaceHolder 5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358344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649008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0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1" name="PlaceHolder 6"/>
          <p:cNvSpPr>
            <a:spLocks noGrp="1"/>
          </p:cNvSpPr>
          <p:nvPr>
            <p:ph type="body"/>
          </p:nvPr>
        </p:nvSpPr>
        <p:spPr>
          <a:xfrm>
            <a:off x="358344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2" name="PlaceHolder 7"/>
          <p:cNvSpPr>
            <a:spLocks noGrp="1"/>
          </p:cNvSpPr>
          <p:nvPr>
            <p:ph type="body"/>
          </p:nvPr>
        </p:nvSpPr>
        <p:spPr>
          <a:xfrm>
            <a:off x="649008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358344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649008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3" name="PlaceHolder 6"/>
          <p:cNvSpPr>
            <a:spLocks noGrp="1"/>
          </p:cNvSpPr>
          <p:nvPr>
            <p:ph type="body"/>
          </p:nvPr>
        </p:nvSpPr>
        <p:spPr>
          <a:xfrm>
            <a:off x="358344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4" name="PlaceHolder 7"/>
          <p:cNvSpPr>
            <a:spLocks noGrp="1"/>
          </p:cNvSpPr>
          <p:nvPr>
            <p:ph type="body"/>
          </p:nvPr>
        </p:nvSpPr>
        <p:spPr>
          <a:xfrm>
            <a:off x="649008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0" name="PlaceHolder 5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 type="body"/>
          </p:nvPr>
        </p:nvSpPr>
        <p:spPr>
          <a:xfrm>
            <a:off x="358344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4" name="PlaceHolder 4"/>
          <p:cNvSpPr>
            <a:spLocks noGrp="1"/>
          </p:cNvSpPr>
          <p:nvPr>
            <p:ph type="body"/>
          </p:nvPr>
        </p:nvSpPr>
        <p:spPr>
          <a:xfrm>
            <a:off x="649008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5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6" name="PlaceHolder 6"/>
          <p:cNvSpPr>
            <a:spLocks noGrp="1"/>
          </p:cNvSpPr>
          <p:nvPr>
            <p:ph type="body"/>
          </p:nvPr>
        </p:nvSpPr>
        <p:spPr>
          <a:xfrm>
            <a:off x="358344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7" name="PlaceHolder 7"/>
          <p:cNvSpPr>
            <a:spLocks noGrp="1"/>
          </p:cNvSpPr>
          <p:nvPr>
            <p:ph type="body"/>
          </p:nvPr>
        </p:nvSpPr>
        <p:spPr>
          <a:xfrm>
            <a:off x="649008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7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5" name="PlaceHolder 5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358344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649008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21" name="PlaceHolder 6"/>
          <p:cNvSpPr>
            <a:spLocks noGrp="1"/>
          </p:cNvSpPr>
          <p:nvPr>
            <p:ph type="body"/>
          </p:nvPr>
        </p:nvSpPr>
        <p:spPr>
          <a:xfrm>
            <a:off x="358344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22" name="PlaceHolder 7"/>
          <p:cNvSpPr>
            <a:spLocks noGrp="1"/>
          </p:cNvSpPr>
          <p:nvPr>
            <p:ph type="body"/>
          </p:nvPr>
        </p:nvSpPr>
        <p:spPr>
          <a:xfrm>
            <a:off x="649008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0" name="Group 1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1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" name="CustomShape 4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4" name="CustomShape 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5" name="CustomShape 6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" name="CustomShape 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" name="CustomShape 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8" name="CustomShape 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9" name="CustomShape 10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0" name="CustomShape 11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grpSp>
        <p:nvGrpSpPr>
          <p:cNvPr id="11" name="Group 12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12" name="CustomShape 13"/>
            <p:cNvSpPr/>
            <p:nvPr/>
          </p:nvSpPr>
          <p:spPr>
            <a:xfrm>
              <a:off x="0" y="-7920"/>
              <a:ext cx="863280" cy="5697720"/>
            </a:xfrm>
            <a:custGeom>
              <a:avLst/>
              <a:gdLst/>
              <a:ah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3" name="Line 14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4" name="Line 15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5" name="CustomShape 16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" name="CustomShape 17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" name="CustomShape 18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8" name="CustomShape 19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9" name="CustomShape 20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0" name="CustomShape 21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" name="CustomShape 22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22" name="PlaceHolder 23"/>
          <p:cNvSpPr>
            <a:spLocks noGrp="1"/>
          </p:cNvSpPr>
          <p:nvPr>
            <p:ph type="title"/>
          </p:nvPr>
        </p:nvSpPr>
        <p:spPr>
          <a:xfrm>
            <a:off x="1506960" y="2404440"/>
            <a:ext cx="7766640" cy="1645920"/>
          </a:xfrm>
          <a:prstGeom prst="rect">
            <a:avLst/>
          </a:prstGeom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r>
              <a:rPr b="0" lang="en-US" sz="5400" spc="-1" strike="noStrike">
                <a:solidFill>
                  <a:srgbClr val="5fcbef"/>
                </a:solidFill>
                <a:latin typeface="Trebuchet MS"/>
              </a:rPr>
              <a:t>Kliknij, aby edytować styl</a:t>
            </a:r>
            <a:endParaRPr b="0" lang="en-US" sz="54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3" name="PlaceHolder 24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D80BF4F4-9F8C-4C94-AA2C-8E177D28BA07}" type="datetime">
              <a:rPr b="0" lang="pl-PL" sz="900" spc="-1" strike="noStrike">
                <a:solidFill>
                  <a:srgbClr val="8b8b8b"/>
                </a:solidFill>
                <a:latin typeface="Trebuchet MS"/>
              </a:rPr>
              <a:t>20-5-11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24" name="PlaceHolder 25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25" name="PlaceHolder 26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95302FB6-7ABF-4686-AA60-A7311F59E5F3}" type="slidenum">
              <a:rPr b="0" lang="pl-PL" sz="900" spc="-1" strike="noStrike">
                <a:solidFill>
                  <a:srgbClr val="5fcbef"/>
                </a:solidFill>
                <a:latin typeface="Trebuchet MS"/>
              </a:rPr>
              <a:t>&lt;numer&gt;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26" name="PlaceHolder 27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Kliknij, aby edytować format tekstu konspektu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Drugi poziom konspektu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Trzeci poziom konspektu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 konspektu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Trebuchet MS"/>
              </a:rPr>
              <a:t>Piąty poziom konspektu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Trebuchet MS"/>
              </a:rPr>
              <a:t>Szósty poziom konspektu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Trebuchet MS"/>
              </a:rPr>
              <a:t>Siódmy poziom konspektu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1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64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65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66" name="CustomShape 4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7" name="CustomShape 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8" name="CustomShape 6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9" name="CustomShape 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0" name="CustomShape 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1" name="CustomShape 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2" name="CustomShape 10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3" name="CustomShape 11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74" name="PlaceHolder 12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5fcbef"/>
                </a:solidFill>
                <a:latin typeface="Trebuchet MS"/>
              </a:rPr>
              <a:t>Kliknij, aby edytować styl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5" name="PlaceHolder 13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600" spc="-1" strike="noStrike">
                <a:solidFill>
                  <a:srgbClr val="404040"/>
                </a:solidFill>
                <a:latin typeface="Trebuchet MS"/>
              </a:rPr>
              <a:t>Drugi poziom</a:t>
            </a:r>
            <a:endParaRPr b="0" lang="en-US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Trzeci poziom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Piąty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76" name="PlaceHolder 14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B9832F20-4706-4A5E-8BCD-FF401BDDF5D7}" type="datetime">
              <a:rPr b="0" lang="pl-PL" sz="900" spc="-1" strike="noStrike">
                <a:solidFill>
                  <a:srgbClr val="8b8b8b"/>
                </a:solidFill>
                <a:latin typeface="Trebuchet MS"/>
              </a:rPr>
              <a:t>20-5-11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77" name="PlaceHolder 15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78" name="PlaceHolder 16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2D9EEE83-56F1-4771-8B88-C8E61F1E26AE}" type="slidenum">
              <a:rPr b="0" lang="pl-PL" sz="900" spc="-1" strike="noStrike">
                <a:solidFill>
                  <a:srgbClr val="5fcbef"/>
                </a:solidFill>
                <a:latin typeface="Trebuchet MS"/>
              </a:rPr>
              <a:t>&lt;numer&gt;</a:t>
            </a:fld>
            <a:endParaRPr b="0" lang="pl-PL" sz="9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roup 1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116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17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18" name="CustomShape 4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19" name="CustomShape 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0" name="CustomShape 6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1" name="CustomShape 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2" name="CustomShape 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3" name="CustomShape 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4" name="CustomShape 10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5" name="CustomShape 11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126" name="PlaceHolder 12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5fcbef"/>
                </a:solidFill>
                <a:latin typeface="Trebuchet MS"/>
              </a:rPr>
              <a:t>Kliknij, aby edytować styl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27" name="PlaceHolder 13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83560" cy="388044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600" spc="-1" strike="noStrike">
                <a:solidFill>
                  <a:srgbClr val="404040"/>
                </a:solidFill>
                <a:latin typeface="Trebuchet MS"/>
              </a:rPr>
              <a:t>Drugi poziom</a:t>
            </a:r>
            <a:endParaRPr b="0" lang="en-US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Trzeci poziom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Piąty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28" name="PlaceHolder 14"/>
          <p:cNvSpPr>
            <a:spLocks noGrp="1"/>
          </p:cNvSpPr>
          <p:nvPr>
            <p:ph type="body"/>
          </p:nvPr>
        </p:nvSpPr>
        <p:spPr>
          <a:xfrm>
            <a:off x="5090040" y="2160720"/>
            <a:ext cx="4183560" cy="388044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600" spc="-1" strike="noStrike">
                <a:solidFill>
                  <a:srgbClr val="404040"/>
                </a:solidFill>
                <a:latin typeface="Trebuchet MS"/>
              </a:rPr>
              <a:t>Drugi poziom</a:t>
            </a:r>
            <a:endParaRPr b="0" lang="en-US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Trzeci poziom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Piąty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29" name="PlaceHolder 15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DF1A8B00-149A-4E44-8058-33F8759C78DF}" type="datetime">
              <a:rPr b="0" lang="pl-PL" sz="900" spc="-1" strike="noStrike">
                <a:solidFill>
                  <a:srgbClr val="8b8b8b"/>
                </a:solidFill>
                <a:latin typeface="Trebuchet MS"/>
              </a:rPr>
              <a:t>20-5-11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130" name="PlaceHolder 16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131" name="PlaceHolder 17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035D35B4-6CB8-4CD3-AA79-78628A5E6747}" type="slidenum">
              <a:rPr b="0" lang="pl-PL" sz="900" spc="-1" strike="noStrike">
                <a:solidFill>
                  <a:srgbClr val="5fcbef"/>
                </a:solidFill>
                <a:latin typeface="Trebuchet MS"/>
              </a:rPr>
              <a:t>&lt;numer&gt;</a:t>
            </a:fld>
            <a:endParaRPr b="0" lang="pl-PL" sz="9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roup 1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169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70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71" name="CustomShape 4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2" name="CustomShape 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3" name="CustomShape 6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4" name="CustomShape 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5" name="CustomShape 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6" name="CustomShape 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7" name="CustomShape 10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8" name="CustomShape 11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179" name="PlaceHolder 12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5fcbef"/>
                </a:solidFill>
                <a:latin typeface="Trebuchet MS"/>
              </a:rPr>
              <a:t>Kliknij, aby edytować styl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80" name="PlaceHolder 13"/>
          <p:cNvSpPr>
            <a:spLocks noGrp="1"/>
          </p:cNvSpPr>
          <p:nvPr>
            <p:ph type="body"/>
          </p:nvPr>
        </p:nvSpPr>
        <p:spPr>
          <a:xfrm>
            <a:off x="675720" y="2161080"/>
            <a:ext cx="4185360" cy="57600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81" name="PlaceHolder 14"/>
          <p:cNvSpPr>
            <a:spLocks noGrp="1"/>
          </p:cNvSpPr>
          <p:nvPr>
            <p:ph type="body"/>
          </p:nvPr>
        </p:nvSpPr>
        <p:spPr>
          <a:xfrm>
            <a:off x="675720" y="2737080"/>
            <a:ext cx="4185360" cy="3303720"/>
          </a:xfrm>
          <a:prstGeom prst="rect">
            <a:avLst/>
          </a:prstGeom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600" spc="-1" strike="noStrike">
                <a:solidFill>
                  <a:srgbClr val="404040"/>
                </a:solidFill>
                <a:latin typeface="Trebuchet MS"/>
              </a:rPr>
              <a:t>Drugi poziom</a:t>
            </a:r>
            <a:endParaRPr b="0" lang="en-US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Trzeci poziom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Piąty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82" name="PlaceHolder 15"/>
          <p:cNvSpPr>
            <a:spLocks noGrp="1"/>
          </p:cNvSpPr>
          <p:nvPr>
            <p:ph type="body"/>
          </p:nvPr>
        </p:nvSpPr>
        <p:spPr>
          <a:xfrm>
            <a:off x="5088240" y="2161080"/>
            <a:ext cx="4185360" cy="57600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83" name="PlaceHolder 16"/>
          <p:cNvSpPr>
            <a:spLocks noGrp="1"/>
          </p:cNvSpPr>
          <p:nvPr>
            <p:ph type="body"/>
          </p:nvPr>
        </p:nvSpPr>
        <p:spPr>
          <a:xfrm>
            <a:off x="5088240" y="2737080"/>
            <a:ext cx="4185360" cy="3303720"/>
          </a:xfrm>
          <a:prstGeom prst="rect">
            <a:avLst/>
          </a:prstGeom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600" spc="-1" strike="noStrike">
                <a:solidFill>
                  <a:srgbClr val="404040"/>
                </a:solidFill>
                <a:latin typeface="Trebuchet MS"/>
              </a:rPr>
              <a:t>Drugi poziom</a:t>
            </a:r>
            <a:endParaRPr b="0" lang="en-US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Trzeci poziom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Piąty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84" name="PlaceHolder 17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3CE4218A-173E-4CD3-BB27-768483CD1F2A}" type="datetime">
              <a:rPr b="0" lang="pl-PL" sz="900" spc="-1" strike="noStrike">
                <a:solidFill>
                  <a:srgbClr val="8b8b8b"/>
                </a:solidFill>
                <a:latin typeface="Trebuchet MS"/>
              </a:rPr>
              <a:t>20-5-11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185" name="PlaceHolder 18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186" name="PlaceHolder 19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BAF39450-B5DF-42BA-B613-5DA97FB17D46}" type="slidenum">
              <a:rPr b="0" lang="pl-PL" sz="900" spc="-1" strike="noStrike">
                <a:solidFill>
                  <a:srgbClr val="5fcbef"/>
                </a:solidFill>
                <a:latin typeface="Trebuchet MS"/>
              </a:rPr>
              <a:t>&lt;numer&gt;</a:t>
            </a:fld>
            <a:endParaRPr b="0" lang="pl-PL" sz="9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28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28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diagramData" Target="../diagrams/data1.xml"/><Relationship Id="rId2" Type="http://schemas.openxmlformats.org/officeDocument/2006/relationships/diagramLayout" Target="../diagrams/layout1.xml"/><Relationship Id="rId3" Type="http://schemas.openxmlformats.org/officeDocument/2006/relationships/diagramQuickStyle" Target="../diagrams/quickStyle1.xml"/><Relationship Id="rId4" Type="http://schemas.openxmlformats.org/officeDocument/2006/relationships/diagramColors" Target="../diagrams/colors1.xml"/><Relationship Id="rId5" Type="http://schemas.microsoft.com/office/2007/relationships/diagramDrawing" Target="../diagrams/drawing1.xml"/><Relationship Id="rId6" Type="http://schemas.openxmlformats.org/officeDocument/2006/relationships/image" Target="../media/image7.jpeg"/><Relationship Id="rId7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diagramData" Target="../diagrams/data2.xml"/><Relationship Id="rId2" Type="http://schemas.openxmlformats.org/officeDocument/2006/relationships/diagramLayout" Target="../diagrams/layout2.xml"/><Relationship Id="rId3" Type="http://schemas.openxmlformats.org/officeDocument/2006/relationships/diagramQuickStyle" Target="../diagrams/quickStyle2.xml"/><Relationship Id="rId4" Type="http://schemas.openxmlformats.org/officeDocument/2006/relationships/diagramColors" Target="../diagrams/colors2.xml"/><Relationship Id="rId5" Type="http://schemas.microsoft.com/office/2007/relationships/diagramDrawing" Target="../diagrams/drawing2.xml"/><Relationship Id="rId6" Type="http://schemas.openxmlformats.org/officeDocument/2006/relationships/image" Target="../media/image8.jpeg"/><Relationship Id="rId7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chart" Target="../charts/chart1.xml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extShape 1"/>
          <p:cNvSpPr txBox="1"/>
          <p:nvPr/>
        </p:nvSpPr>
        <p:spPr>
          <a:xfrm>
            <a:off x="1690200" y="1576080"/>
            <a:ext cx="7766640" cy="16459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r>
              <a:rPr b="1" lang="en-US" sz="5400" spc="-1" strike="noStrike">
                <a:solidFill>
                  <a:srgbClr val="000000"/>
                </a:solidFill>
                <a:latin typeface="Cambria"/>
              </a:rPr>
              <a:t>Sołectwo Stary Gieląd </a:t>
            </a:r>
            <a:endParaRPr b="0" lang="en-US" sz="5400" spc="-1" strike="noStrike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224" name="Obraz 2" descr=""/>
          <p:cNvPicPr/>
          <p:nvPr/>
        </p:nvPicPr>
        <p:blipFill>
          <a:blip r:embed="rId1"/>
          <a:stretch/>
        </p:blipFill>
        <p:spPr>
          <a:xfrm>
            <a:off x="4731120" y="828000"/>
            <a:ext cx="1364400" cy="1496160"/>
          </a:xfrm>
          <a:prstGeom prst="rect">
            <a:avLst/>
          </a:prstGeom>
          <a:ln>
            <a:noFill/>
          </a:ln>
        </p:spPr>
      </p:pic>
      <p:pic>
        <p:nvPicPr>
          <p:cNvPr id="225" name="Symbol zastępczy zawartości 5" descr=""/>
          <p:cNvPicPr/>
          <p:nvPr/>
        </p:nvPicPr>
        <p:blipFill>
          <a:blip r:embed="rId2"/>
          <a:stretch/>
        </p:blipFill>
        <p:spPr>
          <a:xfrm>
            <a:off x="3299040" y="3635640"/>
            <a:ext cx="4548960" cy="2192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extShape 1"/>
          <p:cNvSpPr txBox="1"/>
          <p:nvPr/>
        </p:nvSpPr>
        <p:spPr>
          <a:xfrm>
            <a:off x="723960" y="440640"/>
            <a:ext cx="7581600" cy="115164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 fontScale="71000"/>
          </a:bodyPr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mbria"/>
              </a:rPr>
              <a:t>ZAKUP WIAT DREWNIANYCH </a:t>
            </a:r>
            <a:endParaRPr b="0" lang="en-US" sz="44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27" name="CustomShape 2"/>
          <p:cNvSpPr/>
          <p:nvPr/>
        </p:nvSpPr>
        <p:spPr>
          <a:xfrm>
            <a:off x="1295280" y="4800600"/>
            <a:ext cx="5371200" cy="8218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2400" spc="-1" strike="noStrike">
                <a:solidFill>
                  <a:srgbClr val="000000"/>
                </a:solidFill>
                <a:latin typeface="Trebuchet MS"/>
              </a:rPr>
              <a:t>Wartość inwestycji: 5.904,00 zł</a:t>
            </a:r>
            <a:endParaRPr b="0" lang="pl-PL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2400" spc="-1" strike="noStrike">
              <a:latin typeface="Arial"/>
            </a:endParaRPr>
          </a:p>
        </p:txBody>
      </p:sp>
      <p:sp>
        <p:nvSpPr>
          <p:cNvPr id="228" name="CustomShape 3"/>
          <p:cNvSpPr/>
          <p:nvPr/>
        </p:nvSpPr>
        <p:spPr>
          <a:xfrm>
            <a:off x="906480" y="2261160"/>
            <a:ext cx="5803560" cy="1614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Trebuchet MS"/>
              </a:rPr>
              <a:t>Zakup dwóch wiat drewnianych przenośnych                   o wymiarach długich 2,8 m szerokości 2,4 m                 i wysokość 2,8m, kryte gontem bitumicznym dla sołectwa Stary Gieląd – plaża wiejska </a:t>
            </a:r>
            <a:endParaRPr b="0" lang="pl-PL" sz="2000" spc="-1" strike="noStrike">
              <a:latin typeface="Arial"/>
            </a:endParaRPr>
          </a:p>
        </p:txBody>
      </p:sp>
      <p:pic>
        <p:nvPicPr>
          <p:cNvPr id="229" name="Picture 3" descr=""/>
          <p:cNvPicPr/>
          <p:nvPr/>
        </p:nvPicPr>
        <p:blipFill>
          <a:blip r:embed="rId1"/>
          <a:stretch/>
        </p:blipFill>
        <p:spPr>
          <a:xfrm>
            <a:off x="7562880" y="1765440"/>
            <a:ext cx="3365280" cy="4098240"/>
          </a:xfrm>
          <a:prstGeom prst="rect">
            <a:avLst/>
          </a:prstGeom>
          <a:ln>
            <a:noFill/>
          </a:ln>
        </p:spPr>
      </p:pic>
      <p:sp>
        <p:nvSpPr>
          <p:cNvPr id="230" name="CustomShape 4"/>
          <p:cNvSpPr/>
          <p:nvPr/>
        </p:nvSpPr>
        <p:spPr>
          <a:xfrm>
            <a:off x="10972800" y="6114960"/>
            <a:ext cx="837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2015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extShape 1"/>
          <p:cNvSpPr txBox="1"/>
          <p:nvPr/>
        </p:nvSpPr>
        <p:spPr>
          <a:xfrm>
            <a:off x="1198800" y="533520"/>
            <a:ext cx="9603360" cy="114264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 fontScale="61000"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Budowa zasilania energetycznego do terenu placu zabaw w miejscowości Stary Gieląd </a:t>
            </a:r>
            <a:r>
              <a:rPr b="1" lang="en-US" sz="2700" spc="-1" strike="noStrike">
                <a:solidFill>
                  <a:srgbClr val="000000"/>
                </a:solidFill>
                <a:latin typeface="Cambria"/>
              </a:rPr>
              <a:t> </a:t>
            </a:r>
            <a:br/>
            <a:endParaRPr b="0" lang="en-US" sz="27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32" name="CustomShape 2"/>
          <p:cNvSpPr/>
          <p:nvPr/>
        </p:nvSpPr>
        <p:spPr>
          <a:xfrm>
            <a:off x="10972800" y="6114960"/>
            <a:ext cx="837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2017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33" name="TextShape 3"/>
          <p:cNvSpPr txBox="1"/>
          <p:nvPr/>
        </p:nvSpPr>
        <p:spPr>
          <a:xfrm>
            <a:off x="1351440" y="2216160"/>
            <a:ext cx="5487120" cy="16315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en-US" sz="2000" spc="-1" strike="noStrike">
                <a:solidFill>
                  <a:srgbClr val="404040"/>
                </a:solidFill>
                <a:latin typeface="Trebuchet MS"/>
              </a:rPr>
              <a:t>	</a:t>
            </a:r>
            <a:r>
              <a:rPr b="0" lang="en-US" sz="2000" spc="-1" strike="noStrike">
                <a:solidFill>
                  <a:srgbClr val="404040"/>
                </a:solidFill>
                <a:latin typeface="Trebuchet MS"/>
              </a:rPr>
              <a:t>W 2017 r. wykonane zostało zalicznikowe przyłącze kablowego nN 0,4kV do zasilania terenu placu zabaw w Starym Gielądzie oraz słup oświetleniowy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34" name="TextShape 4"/>
          <p:cNvSpPr txBox="1"/>
          <p:nvPr/>
        </p:nvSpPr>
        <p:spPr>
          <a:xfrm>
            <a:off x="1198800" y="4819680"/>
            <a:ext cx="5487120" cy="7999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1" lang="en-US" sz="20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Trebuchet MS"/>
              </a:rPr>
              <a:t>Wartość inwestycji 10.774,33 zł 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235" name="Picture 2" descr="C:\Users\wybory\Desktop\Zdjęcia\20180828_134516.jpg"/>
          <p:cNvPicPr/>
          <p:nvPr/>
        </p:nvPicPr>
        <p:blipFill>
          <a:blip r:embed="rId1"/>
          <a:stretch/>
        </p:blipFill>
        <p:spPr>
          <a:xfrm>
            <a:off x="7184880" y="2114640"/>
            <a:ext cx="2046240" cy="3638160"/>
          </a:xfrm>
          <a:prstGeom prst="rect">
            <a:avLst/>
          </a:prstGeom>
          <a:ln>
            <a:noFill/>
          </a:ln>
        </p:spPr>
      </p:pic>
      <p:pic>
        <p:nvPicPr>
          <p:cNvPr id="236" name="Picture 3" descr="C:\Users\wybory\Desktop\Zdjęcia\20180828_134527.jpg"/>
          <p:cNvPicPr/>
          <p:nvPr/>
        </p:nvPicPr>
        <p:blipFill>
          <a:blip r:embed="rId2"/>
          <a:stretch/>
        </p:blipFill>
        <p:spPr>
          <a:xfrm>
            <a:off x="9315360" y="2228760"/>
            <a:ext cx="1999800" cy="3485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Shape 1"/>
          <p:cNvSpPr txBox="1"/>
          <p:nvPr/>
        </p:nvSpPr>
        <p:spPr>
          <a:xfrm>
            <a:off x="766080" y="332640"/>
            <a:ext cx="10131480" cy="114264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Nowa tablica ogłoszeniowa</a:t>
            </a:r>
            <a:br/>
            <a:r>
              <a:rPr b="1" lang="en-US" sz="2400" spc="-1" strike="noStrike">
                <a:solidFill>
                  <a:srgbClr val="000000"/>
                </a:solidFill>
                <a:latin typeface="Cambria"/>
              </a:rPr>
              <a:t>w miejscowości Stary Gieląd</a:t>
            </a:r>
            <a:endParaRPr b="0" lang="en-US" sz="24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38" name="TextShape 2"/>
          <p:cNvSpPr txBox="1"/>
          <p:nvPr/>
        </p:nvSpPr>
        <p:spPr>
          <a:xfrm>
            <a:off x="808920" y="2009880"/>
            <a:ext cx="5496480" cy="25920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W 2017 r. w Starym Gielądzie została wykonana i zamontowana drewniana tablica ogłoszeniowa. </a:t>
            </a: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39" name="CustomShape 3"/>
          <p:cNvSpPr/>
          <p:nvPr/>
        </p:nvSpPr>
        <p:spPr>
          <a:xfrm>
            <a:off x="10972800" y="6114960"/>
            <a:ext cx="837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2017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40" name="TextShape 4"/>
          <p:cNvSpPr txBox="1"/>
          <p:nvPr/>
        </p:nvSpPr>
        <p:spPr>
          <a:xfrm>
            <a:off x="808920" y="5580000"/>
            <a:ext cx="5324760" cy="496440"/>
          </a:xfrm>
          <a:prstGeom prst="rect">
            <a:avLst/>
          </a:prstGeom>
          <a:solidFill>
            <a:srgbClr val="5fcbef"/>
          </a:solidFill>
          <a:ln w="25560">
            <a:solidFill>
              <a:srgbClr val="ffffff"/>
            </a:solidFill>
            <a:round/>
          </a:ln>
        </p:spPr>
        <p:txBody>
          <a:bodyPr>
            <a:normAutofit/>
          </a:bodyPr>
          <a:p>
            <a:pPr marL="343080" indent="-342720" algn="ctr">
              <a:lnSpc>
                <a:spcPct val="100000"/>
              </a:lnSpc>
              <a:spcBef>
                <a:spcPts val="1001"/>
              </a:spcBef>
            </a:pPr>
            <a:r>
              <a:rPr b="1" lang="en-US" sz="2000" spc="-1" strike="noStrike">
                <a:solidFill>
                  <a:srgbClr val="000000"/>
                </a:solidFill>
                <a:latin typeface="Trebuchet MS"/>
              </a:rPr>
              <a:t>Całkowita wartość inwestycji: 2.062,50 zł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241" name="Picture 2" descr="C:\Users\wybory\Desktop\Zdjęcia\20180828_134735.jpg"/>
          <p:cNvPicPr/>
          <p:nvPr/>
        </p:nvPicPr>
        <p:blipFill>
          <a:blip r:embed="rId1"/>
          <a:stretch/>
        </p:blipFill>
        <p:spPr>
          <a:xfrm>
            <a:off x="6574320" y="1905120"/>
            <a:ext cx="5064840" cy="3771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" name="Diagram1"/>
          <p:cNvGraphicFramePr/>
          <p:nvPr>
            <p:extLst>
              <p:ext uri="{D42A27DB-BD31-4B8C-83A1-F6EECF244321}">
                <p14:modId xmlns:p14="http://schemas.microsoft.com/office/powerpoint/2010/main" val="2357224248"/>
              </p:ext>
            </p:extLst>
          </p:nvPr>
        </p:nvGraphicFramePr>
        <p:xfrm>
          <a:off x="677160" y="609480"/>
          <a:ext cx="8596440" cy="1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242" name="CustomShape 1"/>
          <p:cNvSpPr/>
          <p:nvPr/>
        </p:nvSpPr>
        <p:spPr>
          <a:xfrm>
            <a:off x="1409760" y="2552760"/>
            <a:ext cx="5270040" cy="1553400"/>
          </a:xfrm>
          <a:prstGeom prst="rect">
            <a:avLst/>
          </a:prstGeom>
          <a:noFill/>
          <a:ln>
            <a:noFill/>
          </a:ln>
        </p:spPr>
        <p:style>
          <a:lnRef idx="2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Na wniosek mieszkańców Sołectwa wykonane zostało utwardzenie wydzielonej części na plaży kostką typu polbruk.</a:t>
            </a:r>
            <a:endParaRPr b="0" lang="pl-PL" sz="2400" spc="-1" strike="noStrike">
              <a:latin typeface="Arial"/>
            </a:endParaRPr>
          </a:p>
        </p:txBody>
      </p:sp>
      <p:grpSp>
        <p:nvGrpSpPr>
          <p:cNvPr id="243" name="Group 2"/>
          <p:cNvGrpSpPr/>
          <p:nvPr/>
        </p:nvGrpSpPr>
        <p:grpSpPr>
          <a:xfrm>
            <a:off x="677160" y="5522040"/>
            <a:ext cx="6396120" cy="632160"/>
            <a:chOff x="677160" y="5522040"/>
            <a:chExt cx="6396120" cy="632160"/>
          </a:xfrm>
        </p:grpSpPr>
        <p:sp>
          <p:nvSpPr>
            <p:cNvPr id="244" name="CustomShape 3"/>
            <p:cNvSpPr/>
            <p:nvPr/>
          </p:nvSpPr>
          <p:spPr>
            <a:xfrm>
              <a:off x="677160" y="5522040"/>
              <a:ext cx="6396120" cy="632160"/>
            </a:xfrm>
            <a:prstGeom prst="roundRect">
              <a:avLst>
                <a:gd name="adj" fmla="val 16667"/>
              </a:avLst>
            </a:prstGeom>
            <a:ln>
              <a:round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245" name="CustomShape 4"/>
            <p:cNvSpPr/>
            <p:nvPr/>
          </p:nvSpPr>
          <p:spPr>
            <a:xfrm>
              <a:off x="698400" y="5553000"/>
              <a:ext cx="6354000" cy="5706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7240" rIns="57240" tIns="57240" bIns="57240" anchor="ctr">
              <a:noAutofit/>
            </a:bodyPr>
            <a:p>
              <a:pPr algn="ctr">
                <a:lnSpc>
                  <a:spcPct val="90000"/>
                </a:lnSpc>
                <a:spcAft>
                  <a:spcPts val="839"/>
                </a:spcAft>
              </a:pPr>
              <a:endParaRPr b="0" lang="pl-PL" sz="18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839"/>
                </a:spcAft>
              </a:pPr>
              <a:r>
                <a:rPr b="1" lang="pl-PL" sz="2400" spc="-1" strike="noStrike">
                  <a:solidFill>
                    <a:srgbClr val="000000"/>
                  </a:solidFill>
                  <a:latin typeface="Trebuchet MS"/>
                </a:rPr>
                <a:t>Wartość inwestycji: 5.839,13 zł</a:t>
              </a:r>
              <a:endParaRPr b="0" lang="pl-PL" sz="24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839"/>
                </a:spcAft>
              </a:pPr>
              <a:r>
                <a:rPr b="1" lang="pl-PL" sz="2400" spc="-1" strike="noStrike">
                  <a:solidFill>
                    <a:srgbClr val="000000"/>
                  </a:solidFill>
                  <a:latin typeface="Trebuchet MS"/>
                </a:rPr>
                <a:t>  </a:t>
              </a:r>
              <a:endParaRPr b="0" lang="pl-PL" sz="2400" spc="-1" strike="noStrike">
                <a:latin typeface="Arial"/>
              </a:endParaRPr>
            </a:p>
          </p:txBody>
        </p:sp>
      </p:grpSp>
      <p:pic>
        <p:nvPicPr>
          <p:cNvPr id="246" name="Picture 2" descr="C:\Users\wybory\Desktop\Zdjęcia\20180828_134817.jpg"/>
          <p:cNvPicPr/>
          <p:nvPr/>
        </p:nvPicPr>
        <p:blipFill>
          <a:blip r:embed="rId6"/>
          <a:stretch/>
        </p:blipFill>
        <p:spPr>
          <a:xfrm>
            <a:off x="7421400" y="2180160"/>
            <a:ext cx="3970080" cy="3091680"/>
          </a:xfrm>
          <a:prstGeom prst="rect">
            <a:avLst/>
          </a:prstGeom>
          <a:ln>
            <a:noFill/>
          </a:ln>
        </p:spPr>
      </p:pic>
      <p:sp>
        <p:nvSpPr>
          <p:cNvPr id="247" name="CustomShape 5"/>
          <p:cNvSpPr/>
          <p:nvPr/>
        </p:nvSpPr>
        <p:spPr>
          <a:xfrm>
            <a:off x="10972800" y="6114960"/>
            <a:ext cx="837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2018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2"/>
          <p:cNvGraphicFramePr/>
          <p:nvPr>
            <p:extLst>
              <p:ext uri="{D42A27DB-BD31-4B8C-83A1-F6EECF244321}">
                <p14:modId xmlns:p14="http://schemas.microsoft.com/office/powerpoint/2010/main" val="2276681272"/>
              </p:ext>
            </p:extLst>
          </p:nvPr>
        </p:nvGraphicFramePr>
        <p:xfrm>
          <a:off x="677160" y="609480"/>
          <a:ext cx="8596440" cy="1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pSp>
        <p:nvGrpSpPr>
          <p:cNvPr id="248" name="Group 1"/>
          <p:cNvGrpSpPr/>
          <p:nvPr/>
        </p:nvGrpSpPr>
        <p:grpSpPr>
          <a:xfrm>
            <a:off x="677160" y="5522040"/>
            <a:ext cx="6396120" cy="632160"/>
            <a:chOff x="677160" y="5522040"/>
            <a:chExt cx="6396120" cy="632160"/>
          </a:xfrm>
        </p:grpSpPr>
        <p:sp>
          <p:nvSpPr>
            <p:cNvPr id="249" name="CustomShape 2"/>
            <p:cNvSpPr/>
            <p:nvPr/>
          </p:nvSpPr>
          <p:spPr>
            <a:xfrm>
              <a:off x="677160" y="5522040"/>
              <a:ext cx="6396120" cy="63216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round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250" name="CustomShape 3"/>
            <p:cNvSpPr/>
            <p:nvPr/>
          </p:nvSpPr>
          <p:spPr>
            <a:xfrm>
              <a:off x="698400" y="5553000"/>
              <a:ext cx="6354000" cy="5706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7240" rIns="57240" tIns="57240" bIns="57240" anchor="ctr">
              <a:noAutofit/>
            </a:bodyPr>
            <a:p>
              <a:pPr algn="ctr">
                <a:lnSpc>
                  <a:spcPct val="90000"/>
                </a:lnSpc>
                <a:spcAft>
                  <a:spcPts val="839"/>
                </a:spcAft>
              </a:pPr>
              <a:endParaRPr b="0" lang="pl-PL" sz="18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839"/>
                </a:spcAft>
              </a:pPr>
              <a:r>
                <a:rPr b="1" lang="pl-PL" sz="2400" spc="-1" strike="noStrike">
                  <a:solidFill>
                    <a:srgbClr val="000000"/>
                  </a:solidFill>
                  <a:latin typeface="Trebuchet MS"/>
                </a:rPr>
                <a:t>Wartość inwestycji: 840,00 zł</a:t>
              </a:r>
              <a:endParaRPr b="0" lang="pl-PL" sz="24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839"/>
                </a:spcAft>
              </a:pPr>
              <a:r>
                <a:rPr b="1" lang="pl-PL" sz="2400" spc="-1" strike="noStrike">
                  <a:solidFill>
                    <a:srgbClr val="000000"/>
                  </a:solidFill>
                  <a:latin typeface="Trebuchet MS"/>
                </a:rPr>
                <a:t>  </a:t>
              </a:r>
              <a:endParaRPr b="0" lang="pl-PL" sz="2400" spc="-1" strike="noStrike">
                <a:latin typeface="Arial"/>
              </a:endParaRPr>
            </a:p>
          </p:txBody>
        </p:sp>
      </p:grpSp>
      <p:sp>
        <p:nvSpPr>
          <p:cNvPr id="251" name="CustomShape 4"/>
          <p:cNvSpPr/>
          <p:nvPr/>
        </p:nvSpPr>
        <p:spPr>
          <a:xfrm>
            <a:off x="10972800" y="6114960"/>
            <a:ext cx="837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2018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252" name="Picture 10" descr="Znalezione obrazy dla zapytania zestaw piwny"/>
          <p:cNvPicPr/>
          <p:nvPr/>
        </p:nvPicPr>
        <p:blipFill>
          <a:blip r:embed="rId6"/>
          <a:stretch/>
        </p:blipFill>
        <p:spPr>
          <a:xfrm>
            <a:off x="1995120" y="3297960"/>
            <a:ext cx="2705400" cy="2028960"/>
          </a:xfrm>
          <a:prstGeom prst="rect">
            <a:avLst/>
          </a:prstGeom>
          <a:ln>
            <a:noFill/>
          </a:ln>
        </p:spPr>
      </p:pic>
      <p:sp>
        <p:nvSpPr>
          <p:cNvPr id="253" name="CustomShape 5"/>
          <p:cNvSpPr/>
          <p:nvPr/>
        </p:nvSpPr>
        <p:spPr>
          <a:xfrm>
            <a:off x="615960" y="2193120"/>
            <a:ext cx="492732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Trebuchet MS"/>
              </a:rPr>
              <a:t>Zakupione zostały 2 komplety: dwie ławki składane bez oparć </a:t>
            </a:r>
            <a:endParaRPr b="0" lang="pl-PL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Modernizacja oświetlenia ulicznego </a:t>
            </a:r>
            <a:br/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w miejscowości – STARY GIELĄD 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55" name="TextShape 2"/>
          <p:cNvSpPr txBox="1"/>
          <p:nvPr/>
        </p:nvSpPr>
        <p:spPr>
          <a:xfrm>
            <a:off x="677880" y="2160720"/>
            <a:ext cx="7017840" cy="38811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1" lang="en-US" sz="1800" spc="-1" strike="noStrike">
                <a:solidFill>
                  <a:srgbClr val="404040"/>
                </a:solidFill>
                <a:latin typeface="Trebuchet MS"/>
              </a:rPr>
              <a:t>W ramach modernizacji oświetlenia ulicznego zamontowane zostały energooszczędne źródła światła oświetlenia ulicznego typu LED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1" lang="en-US" sz="1800" spc="-1" strike="noStrike">
                <a:solidFill>
                  <a:srgbClr val="404040"/>
                </a:solidFill>
                <a:latin typeface="Trebuchet MS"/>
              </a:rPr>
              <a:t>Sołectwo Stary Gieląd – nowe oprawy: 53 sztuk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56" name="CustomShape 3"/>
          <p:cNvSpPr/>
          <p:nvPr/>
        </p:nvSpPr>
        <p:spPr>
          <a:xfrm>
            <a:off x="1123920" y="5870880"/>
            <a:ext cx="6895800" cy="4561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2400" spc="-1" strike="noStrike">
                <a:solidFill>
                  <a:srgbClr val="000000"/>
                </a:solidFill>
                <a:latin typeface="Trebuchet MS"/>
              </a:rPr>
              <a:t>Całkowita wartość inwestycji: 520 063,54 zł  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257" name="Obraz 5" descr=""/>
          <p:cNvPicPr/>
          <p:nvPr/>
        </p:nvPicPr>
        <p:blipFill>
          <a:blip r:embed="rId1"/>
          <a:stretch/>
        </p:blipFill>
        <p:spPr>
          <a:xfrm>
            <a:off x="8610480" y="2027160"/>
            <a:ext cx="2819160" cy="3758760"/>
          </a:xfrm>
          <a:prstGeom prst="rect">
            <a:avLst/>
          </a:prstGeom>
          <a:ln>
            <a:noFill/>
          </a:ln>
        </p:spPr>
      </p:pic>
      <p:sp>
        <p:nvSpPr>
          <p:cNvPr id="258" name="CustomShape 4"/>
          <p:cNvSpPr/>
          <p:nvPr/>
        </p:nvSpPr>
        <p:spPr>
          <a:xfrm>
            <a:off x="10972800" y="6114960"/>
            <a:ext cx="837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2018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Modernizacja oświetlenia ulicznego </a:t>
            </a:r>
            <a:br/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w miejscowości – STARY GIELĄD 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60" name="CustomShape 2"/>
          <p:cNvSpPr/>
          <p:nvPr/>
        </p:nvSpPr>
        <p:spPr>
          <a:xfrm>
            <a:off x="10972800" y="6114960"/>
            <a:ext cx="837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2018</a:t>
            </a:r>
            <a:endParaRPr b="0" lang="pl-PL" sz="1800" spc="-1" strike="noStrike">
              <a:latin typeface="Arial"/>
            </a:endParaRPr>
          </a:p>
        </p:txBody>
      </p:sp>
      <p:graphicFrame>
        <p:nvGraphicFramePr>
          <p:cNvPr id="261" name="Wykres 8"/>
          <p:cNvGraphicFramePr/>
          <p:nvPr/>
        </p:nvGraphicFramePr>
        <p:xfrm>
          <a:off x="677160" y="1930320"/>
          <a:ext cx="8896680" cy="4927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1501</TotalTime>
  <Application>LibreOffice/6.3.0.4$Windows_x86 LibreOffice_project/057fc023c990d676a43019934386b85b21a9ee99</Application>
  <Words>1865</Words>
  <Paragraphs>247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2018-08-27T14:06:13Z</dcterms:created>
  <dc:creator>Teresa</dc:creator>
  <dc:description/>
  <dc:language>pl-PL</dc:language>
  <cp:lastModifiedBy/>
  <cp:lastPrinted>2018-09-20T11:39:59Z</cp:lastPrinted>
  <dcterms:modified xsi:type="dcterms:W3CDTF">2020-05-11T11:18:45Z</dcterms:modified>
  <cp:revision>187</cp:revision>
  <dc:subject/>
  <dc:title>Inwestycje zrealizowane przez Gminę Sorkwity  w 2018 r.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Panoramiczny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47</vt:i4>
  </property>
</Properties>
</file>