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2.xml" ContentType="application/vnd.openxmlformats-officedocument.presentationml.slideLayout+xml"/>
  <Override PartName="/ppt/theme/theme14.xml" ContentType="application/vnd.openxmlformats-officedocument.theme+xml"/>
  <Override PartName="/ppt/slideLayouts/slideLayout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4.xml" ContentType="application/vnd.openxmlformats-officedocument.presentationml.slideLayout+xml"/>
  <Override PartName="/ppt/theme/theme19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713" r:id="rId2"/>
    <p:sldMasterId id="2147483715" r:id="rId3"/>
    <p:sldMasterId id="2147483717" r:id="rId4"/>
    <p:sldMasterId id="2147483719" r:id="rId5"/>
    <p:sldMasterId id="2147483721" r:id="rId6"/>
    <p:sldMasterId id="2147483723" r:id="rId7"/>
    <p:sldMasterId id="2147483725" r:id="rId8"/>
    <p:sldMasterId id="2147483727" r:id="rId9"/>
    <p:sldMasterId id="2147483730" r:id="rId10"/>
    <p:sldMasterId id="2147483732" r:id="rId11"/>
    <p:sldMasterId id="2147483735" r:id="rId12"/>
    <p:sldMasterId id="2147483737" r:id="rId13"/>
    <p:sldMasterId id="2147483740" r:id="rId14"/>
    <p:sldMasterId id="2147483742" r:id="rId15"/>
    <p:sldMasterId id="2147483744" r:id="rId16"/>
    <p:sldMasterId id="2147483746" r:id="rId17"/>
    <p:sldMasterId id="2147483750" r:id="rId18"/>
    <p:sldMasterId id="2147483751" r:id="rId19"/>
    <p:sldMasterId id="2147483754" r:id="rId20"/>
  </p:sldMasterIdLst>
  <p:notesMasterIdLst>
    <p:notesMasterId r:id="rId37"/>
  </p:notesMasterIdLst>
  <p:handoutMasterIdLst>
    <p:handoutMasterId r:id="rId38"/>
  </p:handoutMasterIdLst>
  <p:sldIdLst>
    <p:sldId id="389" r:id="rId21"/>
    <p:sldId id="414" r:id="rId22"/>
    <p:sldId id="415" r:id="rId23"/>
    <p:sldId id="390" r:id="rId24"/>
    <p:sldId id="392" r:id="rId25"/>
    <p:sldId id="393" r:id="rId26"/>
    <p:sldId id="394" r:id="rId27"/>
    <p:sldId id="412" r:id="rId28"/>
    <p:sldId id="424" r:id="rId29"/>
    <p:sldId id="418" r:id="rId30"/>
    <p:sldId id="419" r:id="rId31"/>
    <p:sldId id="423" r:id="rId32"/>
    <p:sldId id="420" r:id="rId33"/>
    <p:sldId id="421" r:id="rId34"/>
    <p:sldId id="378" r:id="rId35"/>
    <p:sldId id="399" r:id="rId36"/>
  </p:sldIdLst>
  <p:sldSz cx="12192000" cy="6858000"/>
  <p:notesSz cx="6797675" cy="98663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80" userDrawn="1">
          <p15:clr>
            <a:srgbClr val="A4A3A4"/>
          </p15:clr>
        </p15:guide>
        <p15:guide id="5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  <p:cmAuthor id="4" name="Admin" initials="A" lastIdx="1" clrIdx="4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2F2F2"/>
    <a:srgbClr val="1C5799"/>
    <a:srgbClr val="5A8D1D"/>
    <a:srgbClr val="AF0539"/>
    <a:srgbClr val="E65106"/>
    <a:srgbClr val="CA5519"/>
    <a:srgbClr val="623C75"/>
    <a:srgbClr val="6D8C30"/>
    <a:srgbClr val="EB8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7423" autoAdjust="0"/>
  </p:normalViewPr>
  <p:slideViewPr>
    <p:cSldViewPr snapToObjects="1">
      <p:cViewPr varScale="1">
        <p:scale>
          <a:sx n="86" d="100"/>
          <a:sy n="86" d="100"/>
        </p:scale>
        <p:origin x="562" y="67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3240" y="48"/>
      </p:cViewPr>
      <p:guideLst>
        <p:guide orient="horz" pos="310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commentAuthors" Target="commentAuthors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919810392776234E-3"/>
          <c:y val="0"/>
          <c:w val="0.95934410428397365"/>
          <c:h val="0.93266647274739345"/>
        </c:manualLayout>
      </c:layout>
      <c:bar3DChart>
        <c:barDir val="bar"/>
        <c:grouping val="percent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7D5-44F7-873D-1930A66AD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Arkusz1!$A$2:$A$2</c:f>
              <c:strCache>
                <c:ptCount val="1"/>
                <c:pt idx="0">
                  <c:v>Szeregowi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57D5-44F7-873D-1930A66AD342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7D5-44F7-873D-1930A66AD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Arkusz1!$A$2:$A$2</c:f>
              <c:strCache>
                <c:ptCount val="1"/>
                <c:pt idx="0">
                  <c:v>Szeregowi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41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57D5-44F7-873D-1930A66AD3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239744"/>
        <c:axId val="222257920"/>
        <c:axId val="0"/>
      </c:bar3DChart>
      <c:catAx>
        <c:axId val="22223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2257920"/>
        <c:crosses val="autoZero"/>
        <c:auto val="1"/>
        <c:lblAlgn val="ctr"/>
        <c:lblOffset val="100"/>
        <c:noMultiLvlLbl val="0"/>
      </c:catAx>
      <c:valAx>
        <c:axId val="2222579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2223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Wykształcenie</a:t>
            </a:r>
          </a:p>
        </c:rich>
      </c:tx>
      <c:layout>
        <c:manualLayout>
          <c:xMode val="edge"/>
          <c:yMode val="edge"/>
          <c:x val="0.39204857694383277"/>
          <c:y val="0.51214037442551763"/>
        </c:manualLayout>
      </c:layout>
      <c:overlay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28669433555003E-2"/>
          <c:y val="6.6138498964199072E-2"/>
          <c:w val="0.95934410428397365"/>
          <c:h val="0.9326664727473934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Wyższe II st.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3</c:v>
              </c:pt>
            </c:numLit>
          </c:cat>
          <c:val>
            <c:numRef>
              <c:f>Arkusz1!$B$2:$B$4</c:f>
              <c:numCache>
                <c:formatCode>General</c:formatCode>
                <c:ptCount val="3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4-49DB-A89A-A11561038E93}"/>
            </c:ext>
          </c:extLst>
        </c:ser>
        <c:ser>
          <c:idx val="3"/>
          <c:order val="1"/>
          <c:tx>
            <c:strRef>
              <c:f>Arkusz1!$C$1</c:f>
              <c:strCache>
                <c:ptCount val="1"/>
                <c:pt idx="0">
                  <c:v>Wyższe I st.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B4-49DB-A89A-A11561038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3</c:v>
              </c:pt>
            </c:numLit>
          </c:cat>
          <c:val>
            <c:numRef>
              <c:f>Arkusz1!$C$2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B4-49DB-A89A-A11561038E93}"/>
            </c:ext>
          </c:extLst>
        </c:ser>
        <c:ser>
          <c:idx val="1"/>
          <c:order val="2"/>
          <c:tx>
            <c:strRef>
              <c:f>Arkusz1!$E$1</c:f>
              <c:strCache>
                <c:ptCount val="1"/>
                <c:pt idx="0">
                  <c:v>Policealne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3</c:v>
              </c:pt>
            </c:numLit>
          </c:cat>
          <c:val>
            <c:numRef>
              <c:f>Arkusz1!$E$2:$E$4</c:f>
              <c:numCache>
                <c:formatCode>General</c:formatCode>
                <c:ptCount val="3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B4-49DB-A89A-A11561038E93}"/>
            </c:ext>
          </c:extLst>
        </c:ser>
        <c:ser>
          <c:idx val="2"/>
          <c:order val="3"/>
          <c:tx>
            <c:strRef>
              <c:f>Arkusz1!$F$1</c:f>
              <c:strCache>
                <c:ptCount val="1"/>
                <c:pt idx="0">
                  <c:v>Średnie zawodowe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3</c:v>
              </c:pt>
            </c:numLit>
          </c:cat>
          <c:val>
            <c:numRef>
              <c:f>Arkusz1!$F$2:$F$4</c:f>
              <c:numCache>
                <c:formatCode>General</c:formatCode>
                <c:ptCount val="3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B4-49DB-A89A-A11561038E93}"/>
            </c:ext>
          </c:extLst>
        </c:ser>
        <c:ser>
          <c:idx val="4"/>
          <c:order val="4"/>
          <c:tx>
            <c:strRef>
              <c:f>Arkusz1!$D$1</c:f>
              <c:strCache>
                <c:ptCount val="1"/>
                <c:pt idx="0">
                  <c:v>Średnie ogólne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3</c:v>
              </c:pt>
            </c:numLit>
          </c:cat>
          <c:val>
            <c:numRef>
              <c:f>Arkusz1!$D$2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B4-49DB-A89A-A11561038E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7288064"/>
        <c:axId val="237302144"/>
        <c:axId val="0"/>
      </c:bar3DChart>
      <c:catAx>
        <c:axId val="23728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7302144"/>
        <c:crosses val="autoZero"/>
        <c:auto val="1"/>
        <c:lblAlgn val="ctr"/>
        <c:lblOffset val="100"/>
        <c:noMultiLvlLbl val="0"/>
      </c:catAx>
      <c:valAx>
        <c:axId val="237302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372880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2251991842176291"/>
          <c:y val="0.88586900458284701"/>
          <c:w val="0.74831045558430065"/>
          <c:h val="5.9182374541003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Korpusy</a:t>
            </a:r>
          </a:p>
        </c:rich>
      </c:tx>
      <c:layout>
        <c:manualLayout>
          <c:xMode val="edge"/>
          <c:yMode val="edge"/>
          <c:x val="0.422668204414677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876631873354461E-2"/>
          <c:y val="6.2247985517948988E-2"/>
          <c:w val="0.95934410428397365"/>
          <c:h val="0.9326664727473934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Oficerowie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3-4D6B-B73C-4A072A40D9D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Aspiranci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3-4D6B-B73C-4A072A40D9D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Podoficerowie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F3-4D6B-B73C-4A072A40D9D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Szeregowi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Arkusz1!$E$2:$E$3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F3-4D6B-B73C-4A072A40D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5668992"/>
        <c:axId val="235670528"/>
        <c:axId val="0"/>
      </c:bar3DChart>
      <c:catAx>
        <c:axId val="23566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670528"/>
        <c:crosses val="autoZero"/>
        <c:auto val="1"/>
        <c:lblAlgn val="ctr"/>
        <c:lblOffset val="100"/>
        <c:noMultiLvlLbl val="0"/>
      </c:catAx>
      <c:valAx>
        <c:axId val="2356705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356689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071247043979239"/>
          <c:y val="0.88008493922746256"/>
          <c:w val="0.49857505912041594"/>
          <c:h val="5.9182374541003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Statystyka zdarzeń w latach 2020/2021</a:t>
            </a:r>
          </a:p>
        </c:rich>
      </c:tx>
      <c:layout>
        <c:manualLayout>
          <c:xMode val="edge"/>
          <c:yMode val="edge"/>
          <c:x val="0.2798010221086546"/>
          <c:y val="4.3433245877834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0690683491307985"/>
          <c:y val="0.16197535916338979"/>
          <c:w val="0.67258749795520023"/>
          <c:h val="0.75475002946071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shade val="85000"/>
                    <a:satMod val="230000"/>
                  </a:schemeClr>
                </a:gs>
                <a:gs pos="25000">
                  <a:schemeClr val="accent1">
                    <a:tint val="90000"/>
                    <a:shade val="70000"/>
                    <a:satMod val="220000"/>
                  </a:schemeClr>
                </a:gs>
                <a:gs pos="50000">
                  <a:schemeClr val="accent1">
                    <a:tint val="90000"/>
                    <a:shade val="58000"/>
                    <a:satMod val="225000"/>
                  </a:schemeClr>
                </a:gs>
                <a:gs pos="65000">
                  <a:schemeClr val="accent1">
                    <a:tint val="90000"/>
                    <a:shade val="58000"/>
                    <a:satMod val="225000"/>
                  </a:schemeClr>
                </a:gs>
                <a:gs pos="80000">
                  <a:schemeClr val="accent1">
                    <a:tint val="90000"/>
                    <a:shade val="69000"/>
                    <a:satMod val="220000"/>
                  </a:schemeClr>
                </a:gs>
                <a:gs pos="100000">
                  <a:schemeClr val="accent1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Pożar</c:v>
                </c:pt>
                <c:pt idx="1">
                  <c:v>Miejscowe Zagrożenie</c:v>
                </c:pt>
                <c:pt idx="2">
                  <c:v>Alarm Fałszywy</c:v>
                </c:pt>
                <c:pt idx="3">
                  <c:v>Suma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163</c:v>
                </c:pt>
                <c:pt idx="1">
                  <c:v>492</c:v>
                </c:pt>
                <c:pt idx="2">
                  <c:v>74</c:v>
                </c:pt>
                <c:pt idx="3">
                  <c:v>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B-4CA7-AD8F-16599621A88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>
                <c:manualLayout>
                  <c:x val="-2.7885338751404759E-3"/>
                  <c:y val="-2.68539195410052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52B-4CA7-AD8F-16599621A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52B-4CA7-AD8F-16599621A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52B-4CA7-AD8F-16599621A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Pożar</c:v>
                </c:pt>
                <c:pt idx="1">
                  <c:v>Miejscowe Zagrożenie</c:v>
                </c:pt>
                <c:pt idx="2">
                  <c:v>Alarm Fałszywy</c:v>
                </c:pt>
                <c:pt idx="3">
                  <c:v>Suma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178</c:v>
                </c:pt>
                <c:pt idx="1">
                  <c:v>662</c:v>
                </c:pt>
                <c:pt idx="2">
                  <c:v>126</c:v>
                </c:pt>
                <c:pt idx="3">
                  <c:v>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2B-4CA7-AD8F-16599621A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472064"/>
        <c:axId val="178473600"/>
      </c:barChart>
      <c:catAx>
        <c:axId val="178472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473600"/>
        <c:crosses val="autoZero"/>
        <c:auto val="1"/>
        <c:lblAlgn val="ctr"/>
        <c:lblOffset val="100"/>
        <c:noMultiLvlLbl val="0"/>
      </c:catAx>
      <c:valAx>
        <c:axId val="1784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Liczba zdarzeń</a:t>
                </a:r>
              </a:p>
            </c:rich>
          </c:tx>
          <c:layout>
            <c:manualLayout>
              <c:xMode val="edge"/>
              <c:yMode val="edge"/>
              <c:x val="0.11780881412150505"/>
              <c:y val="0.377188039391105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472064"/>
        <c:crosses val="autoZero"/>
        <c:crossBetween val="between"/>
      </c:valAx>
      <c:spPr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47177302521941994"/>
          <c:y val="0.16742614863185976"/>
          <c:w val="0.16818764581713144"/>
          <c:h val="8.2575361376160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9370369886947"/>
          <c:y val="4.198273738911576E-2"/>
          <c:w val="0.86431018424423678"/>
          <c:h val="0.78248515561083876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Pożary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3357720909886264E-2"/>
                  <c:y val="-2.115432867009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49-4953-BD77-930999AFFA20}"/>
                </c:ext>
              </c:extLst>
            </c:dLbl>
            <c:dLbl>
              <c:idx val="1"/>
              <c:layout>
                <c:manualLayout>
                  <c:x val="-3.3357720909886264E-2"/>
                  <c:y val="-1.520929634534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49-4953-BD77-930999AFFA20}"/>
                </c:ext>
              </c:extLst>
            </c:dLbl>
            <c:dLbl>
              <c:idx val="2"/>
              <c:layout>
                <c:manualLayout>
                  <c:x val="-3.3357720909886264E-2"/>
                  <c:y val="-2.3136006111680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49-4953-BD77-930999AFFA20}"/>
                </c:ext>
              </c:extLst>
            </c:dLbl>
            <c:dLbl>
              <c:idx val="4"/>
              <c:layout>
                <c:manualLayout>
                  <c:x val="-2.7802165354330801E-2"/>
                  <c:y val="-2.5117683553263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49-4953-BD77-930999AFFA20}"/>
                </c:ext>
              </c:extLst>
            </c:dLbl>
            <c:dLbl>
              <c:idx val="10"/>
              <c:layout>
                <c:manualLayout>
                  <c:x val="-1.5525754891632265E-3"/>
                  <c:y val="5.18938066710546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49-4953-BD77-930999AFFA20}"/>
                </c:ext>
              </c:extLst>
            </c:dLbl>
            <c:dLbl>
              <c:idx val="11"/>
              <c:layout>
                <c:manualLayout>
                  <c:x val="-5.1434207568667983E-2"/>
                  <c:y val="-3.6526268959178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47-4979-B5D8-C9492A9F88EB}"/>
                </c:ext>
              </c:extLst>
            </c:dLbl>
            <c:dLbl>
              <c:idx val="15"/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pl-P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49-4953-BD77-930999AFFA20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346</c:v>
                </c:pt>
                <c:pt idx="1">
                  <c:v>254</c:v>
                </c:pt>
                <c:pt idx="2">
                  <c:v>320</c:v>
                </c:pt>
                <c:pt idx="3">
                  <c:v>263</c:v>
                </c:pt>
                <c:pt idx="4">
                  <c:v>213</c:v>
                </c:pt>
                <c:pt idx="5">
                  <c:v>272</c:v>
                </c:pt>
                <c:pt idx="6">
                  <c:v>206</c:v>
                </c:pt>
                <c:pt idx="7">
                  <c:v>173</c:v>
                </c:pt>
                <c:pt idx="8">
                  <c:v>191</c:v>
                </c:pt>
                <c:pt idx="9">
                  <c:v>191</c:v>
                </c:pt>
                <c:pt idx="10">
                  <c:v>163</c:v>
                </c:pt>
                <c:pt idx="11">
                  <c:v>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349-4953-BD77-930999AFFA2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ln w="5397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3357720909886264E-2"/>
                  <c:y val="-2.4424096448709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49-4953-BD77-930999AFFA20}"/>
                </c:ext>
              </c:extLst>
            </c:dLbl>
            <c:dLbl>
              <c:idx val="1"/>
              <c:layout>
                <c:manualLayout>
                  <c:x val="-3.3357720909886264E-2"/>
                  <c:y val="-1.6497386682378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49-4953-BD77-930999AFFA20}"/>
                </c:ext>
              </c:extLst>
            </c:dLbl>
            <c:dLbl>
              <c:idx val="2"/>
              <c:layout>
                <c:manualLayout>
                  <c:x val="-2.7802165354330801E-2"/>
                  <c:y val="1.917280726610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49-4953-BD77-930999AFFA20}"/>
                </c:ext>
              </c:extLst>
            </c:dLbl>
            <c:dLbl>
              <c:idx val="4"/>
              <c:layout>
                <c:manualLayout>
                  <c:x val="-2.7802165354330801E-2"/>
                  <c:y val="2.1154484707691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49-4953-BD77-930999AFFA20}"/>
                </c:ext>
              </c:extLst>
            </c:dLbl>
            <c:dLbl>
              <c:idx val="7"/>
              <c:layout>
                <c:manualLayout>
                  <c:x val="-5.4575117483169677E-2"/>
                  <c:y val="-2.7276343496955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49-4953-BD77-930999AFFA20}"/>
                </c:ext>
              </c:extLst>
            </c:dLbl>
            <c:dLbl>
              <c:idx val="8"/>
              <c:layout>
                <c:manualLayout>
                  <c:x val="-1.8191705827723243E-2"/>
                  <c:y val="2.9486187358492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49-4953-BD77-930999AFFA20}"/>
                </c:ext>
              </c:extLst>
            </c:dLbl>
            <c:dLbl>
              <c:idx val="9"/>
              <c:layout>
                <c:manualLayout>
                  <c:x val="-3.06354986876647E-2"/>
                  <c:y val="-1.0552354357630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49-4953-BD77-930999AFFA20}"/>
                </c:ext>
              </c:extLst>
            </c:dLbl>
            <c:dLbl>
              <c:idx val="11"/>
              <c:layout>
                <c:manualLayout>
                  <c:x val="-3.0846805533965859E-2"/>
                  <c:y val="1.7322787889468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349-4953-BD77-930999AFFA20}"/>
                </c:ext>
              </c:extLst>
            </c:dLbl>
            <c:dLbl>
              <c:idx val="13"/>
              <c:layout>
                <c:manualLayout>
                  <c:x val="-4.5083792703488092E-2"/>
                  <c:y val="2.1377254379143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349-4953-BD77-930999AFFA20}"/>
                </c:ext>
              </c:extLst>
            </c:dLbl>
            <c:dLbl>
              <c:idx val="15"/>
              <c:numFmt formatCode="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349-4953-BD77-930999AFFA20}"/>
                </c:ext>
              </c:extLst>
            </c:dLbl>
            <c:dLbl>
              <c:idx val="16"/>
              <c:layout>
                <c:manualLayout>
                  <c:x val="-2.385399103979071E-2"/>
                  <c:y val="-3.1295373311011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349-4953-BD77-930999AFFA20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530</c:v>
                </c:pt>
                <c:pt idx="1">
                  <c:v>544</c:v>
                </c:pt>
                <c:pt idx="2">
                  <c:v>592</c:v>
                </c:pt>
                <c:pt idx="3">
                  <c:v>501</c:v>
                </c:pt>
                <c:pt idx="4">
                  <c:v>504</c:v>
                </c:pt>
                <c:pt idx="5">
                  <c:v>457</c:v>
                </c:pt>
                <c:pt idx="6">
                  <c:v>606</c:v>
                </c:pt>
                <c:pt idx="7">
                  <c:v>526</c:v>
                </c:pt>
                <c:pt idx="8">
                  <c:v>353</c:v>
                </c:pt>
                <c:pt idx="9">
                  <c:v>389</c:v>
                </c:pt>
                <c:pt idx="10">
                  <c:v>492</c:v>
                </c:pt>
                <c:pt idx="11">
                  <c:v>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0349-4953-BD77-930999AFFA2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Alarmy fałszywe</c:v>
                </c:pt>
              </c:strCache>
            </c:strRef>
          </c:tx>
          <c:marker>
            <c:symbol val="circle"/>
            <c:size val="5"/>
          </c:marker>
          <c:dLbls>
            <c:dLbl>
              <c:idx val="10"/>
              <c:layout>
                <c:manualLayout>
                  <c:x val="-2.3547912000925573E-3"/>
                  <c:y val="-1.3329501850221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349-4953-BD77-930999AFFA20}"/>
                </c:ext>
              </c:extLst>
            </c:dLbl>
            <c:dLbl>
              <c:idx val="11"/>
              <c:layout>
                <c:manualLayout>
                  <c:x val="-6.3164816312399393E-3"/>
                  <c:y val="-3.0677072207055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47-4979-B5D8-C9492A9F88EB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0349-4953-BD77-930999AFFA20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349-4953-BD77-930999AFFA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B050"/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Arkusz1!$D$2:$D$13</c:f>
              <c:numCache>
                <c:formatCode>General</c:formatCode>
                <c:ptCount val="12"/>
                <c:pt idx="0">
                  <c:v>26</c:v>
                </c:pt>
                <c:pt idx="1">
                  <c:v>32</c:v>
                </c:pt>
                <c:pt idx="2">
                  <c:v>34</c:v>
                </c:pt>
                <c:pt idx="3">
                  <c:v>39</c:v>
                </c:pt>
                <c:pt idx="4">
                  <c:v>36</c:v>
                </c:pt>
                <c:pt idx="5">
                  <c:v>39</c:v>
                </c:pt>
                <c:pt idx="6">
                  <c:v>43</c:v>
                </c:pt>
                <c:pt idx="7">
                  <c:v>77</c:v>
                </c:pt>
                <c:pt idx="8">
                  <c:v>83</c:v>
                </c:pt>
                <c:pt idx="9">
                  <c:v>60</c:v>
                </c:pt>
                <c:pt idx="10">
                  <c:v>74</c:v>
                </c:pt>
                <c:pt idx="11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349-4953-BD77-930999AFFA2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Ogółem</c:v>
                </c:pt>
              </c:strCache>
            </c:strRef>
          </c:tx>
          <c:spPr>
            <a:ln w="60325">
              <a:solidFill>
                <a:srgbClr val="FFFF00"/>
              </a:solidFill>
            </a:ln>
          </c:spPr>
          <c:marker>
            <c:symbol val="circle"/>
            <c:size val="5"/>
          </c:marker>
          <c:dLbls>
            <c:dLbl>
              <c:idx val="2"/>
              <c:layout>
                <c:manualLayout>
                  <c:x val="-3.4802165354330686E-2"/>
                  <c:y val="1.917280726610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349-4953-BD77-930999AFFA20}"/>
                </c:ext>
              </c:extLst>
            </c:dLbl>
            <c:dLbl>
              <c:idx val="5"/>
              <c:layout>
                <c:manualLayout>
                  <c:x val="-3.4802165354330755E-2"/>
                  <c:y val="2.3136162149274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349-4953-BD77-930999AFFA20}"/>
                </c:ext>
              </c:extLst>
            </c:dLbl>
            <c:dLbl>
              <c:idx val="6"/>
              <c:layout>
                <c:manualLayout>
                  <c:x val="-2.0913276465441989E-2"/>
                  <c:y val="1.7191129824526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349-4953-BD77-930999AFFA20}"/>
                </c:ext>
              </c:extLst>
            </c:dLbl>
            <c:dLbl>
              <c:idx val="8"/>
              <c:layout>
                <c:manualLayout>
                  <c:x val="-3.6191054243219604E-2"/>
                  <c:y val="1.5209452382943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349-4953-BD77-930999AFFA20}"/>
                </c:ext>
              </c:extLst>
            </c:dLbl>
            <c:dLbl>
              <c:idx val="12"/>
              <c:layout>
                <c:manualLayout>
                  <c:x val="-3.2024387576553549E-2"/>
                  <c:y val="-1.847906412396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349-4953-BD77-930999AFFA20}"/>
                </c:ext>
              </c:extLst>
            </c:dLbl>
            <c:dLbl>
              <c:idx val="13"/>
              <c:layout>
                <c:manualLayout>
                  <c:x val="-4.5913276465442014E-2"/>
                  <c:y val="2.3136162149274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349-4953-BD77-930999AFFA20}"/>
                </c:ext>
              </c:extLst>
            </c:dLbl>
            <c:dLbl>
              <c:idx val="15"/>
              <c:layout>
                <c:manualLayout>
                  <c:x val="-2.2799108762112136E-2"/>
                  <c:y val="2.5117839590856946E-2"/>
                </c:manualLayout>
              </c:layout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349-4953-BD77-930999AFFA20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Arkusz1!$E$2:$E$13</c:f>
              <c:numCache>
                <c:formatCode>General</c:formatCode>
                <c:ptCount val="12"/>
                <c:pt idx="0">
                  <c:v>902</c:v>
                </c:pt>
                <c:pt idx="1">
                  <c:v>830</c:v>
                </c:pt>
                <c:pt idx="2">
                  <c:v>946</c:v>
                </c:pt>
                <c:pt idx="3">
                  <c:v>803</c:v>
                </c:pt>
                <c:pt idx="4">
                  <c:v>753</c:v>
                </c:pt>
                <c:pt idx="5">
                  <c:v>768</c:v>
                </c:pt>
                <c:pt idx="6">
                  <c:v>855</c:v>
                </c:pt>
                <c:pt idx="7">
                  <c:v>776</c:v>
                </c:pt>
                <c:pt idx="8">
                  <c:v>627</c:v>
                </c:pt>
                <c:pt idx="9">
                  <c:v>640</c:v>
                </c:pt>
                <c:pt idx="10">
                  <c:v>729</c:v>
                </c:pt>
                <c:pt idx="11">
                  <c:v>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0349-4953-BD77-930999AFF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82848"/>
        <c:axId val="197584384"/>
      </c:lineChart>
      <c:catAx>
        <c:axId val="1975828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pl-PL"/>
          </a:p>
        </c:txPr>
        <c:crossAx val="197584384"/>
        <c:crosses val="autoZero"/>
        <c:auto val="1"/>
        <c:lblAlgn val="ctr"/>
        <c:lblOffset val="100"/>
        <c:noMultiLvlLbl val="0"/>
      </c:catAx>
      <c:valAx>
        <c:axId val="197584384"/>
        <c:scaling>
          <c:orientation val="minMax"/>
        </c:scaling>
        <c:delete val="0"/>
        <c:axPos val="l"/>
        <c:majorGridlines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pl-PL"/>
          </a:p>
        </c:txPr>
        <c:crossAx val="197582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txPr>
          <a:bodyPr/>
          <a:lstStyle/>
          <a:p>
            <a:pPr>
              <a:defRPr sz="800" baseline="0">
                <a:solidFill>
                  <a:schemeClr val="tx1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12245740056660372"/>
          <c:y val="0.94769730125067964"/>
          <c:w val="0.85584065484440375"/>
          <c:h val="5.2302735593481267E-2"/>
        </c:manualLayout>
      </c:layout>
      <c:overlay val="1"/>
      <c:txPr>
        <a:bodyPr/>
        <a:lstStyle/>
        <a:p>
          <a:pPr>
            <a:defRPr sz="800" baseline="0">
              <a:solidFill>
                <a:schemeClr val="tx1"/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31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31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pPr>
                <a:defRPr/>
              </a:pPr>
              <a:t>13.04.2022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45659" cy="493316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SSSXXXXXX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1285"/>
            <a:ext cx="2945659" cy="493316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31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31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13.04.2022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86499"/>
            <a:ext cx="5438140" cy="4439841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45659" cy="493316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SSSXXXXXX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371285"/>
            <a:ext cx="2945659" cy="493316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13.04.2022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SSSXXXXXX</a:t>
            </a:r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A85BF-189D-41E4-97B1-BB4D9AD7AAB8}" type="datetime1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13.04.2022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SSSXXXXXX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4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A85BF-189D-41E4-97B1-BB4D9AD7AAB8}" type="datetime1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13.04.2022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SSSXXXXXX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00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A85BF-189D-41E4-97B1-BB4D9AD7AAB8}" type="datetime1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13.04.2022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SSSXXXXXX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99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A85BF-189D-41E4-97B1-BB4D9AD7AAB8}" type="datetime1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13.04.2022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SSSXXXXXX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9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A85BF-189D-41E4-97B1-BB4D9AD7AAB8}" type="datetime1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13.04.2022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SSSXXXXXX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05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A85BF-189D-41E4-97B1-BB4D9AD7AAB8}" type="datetime1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13.04.2022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SSSXXXXXX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2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9780239" y="116632"/>
            <a:ext cx="0" cy="779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36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9780239" y="116632"/>
            <a:ext cx="0" cy="779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36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9780239" y="116632"/>
            <a:ext cx="0" cy="779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36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170C3-DC61-4B55-A067-3ED42640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69D29D-1310-4DEF-956D-9E1980EC2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832C35-D712-4832-974C-8FF7A3E7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68734E-8831-466F-AFF0-AB631476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2BB706-8AB6-4EF7-93BB-73FA5037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8104A-55F0-4067-9F3F-1B4CD79493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46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9780239" y="116632"/>
            <a:ext cx="0" cy="779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36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170C3-DC61-4B55-A067-3ED42640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69D29D-1310-4DEF-956D-9E1980EC2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832C35-D712-4832-974C-8FF7A3E7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68734E-8831-466F-AFF0-AB631476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2BB706-8AB6-4EF7-93BB-73FA5037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8104A-55F0-4067-9F3F-1B4CD794931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9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1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1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1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1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/>
              <a:t>Realizacja zadań ochrony przeciwpożarowej</a:t>
            </a:r>
            <a:r>
              <a:rPr lang="pl-PL" b="1" baseline="0" dirty="0"/>
              <a:t> na terenie powiatu mrągowskiego w 2019 r. </a:t>
            </a:r>
            <a:endParaRPr lang="pl-PL" b="1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/>
                </a:solidFill>
              </a:rPr>
              <a:t>POWIAT</a:t>
            </a:r>
            <a:r>
              <a:rPr lang="pl-PL" sz="1000" b="1" baseline="0" dirty="0">
                <a:solidFill>
                  <a:schemeClr val="tx1"/>
                </a:solidFill>
              </a:rPr>
              <a:t> MRĄGOWSKI</a:t>
            </a:r>
            <a:endParaRPr lang="pl-PL" sz="1000" b="1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39872776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34946908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21746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28276155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5781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8238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27588484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860945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33167941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/>
              <a:t>Realizacja zadań ochrony przeciwpożarowej na terenie powiatu mrągowskiego w 2021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/>
                </a:solidFill>
              </a:rPr>
              <a:t>POWIAT</a:t>
            </a:r>
            <a:r>
              <a:rPr lang="pl-PL" sz="1000" b="1" baseline="0" dirty="0">
                <a:solidFill>
                  <a:schemeClr val="tx1"/>
                </a:solidFill>
              </a:rPr>
              <a:t> MRĄGOWSKI</a:t>
            </a:r>
            <a:endParaRPr lang="pl-PL" sz="1000" b="1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2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kpt. Józef Adam Banach</a:t>
            </a:r>
          </a:p>
        </p:txBody>
      </p:sp>
    </p:spTree>
    <p:extLst>
      <p:ext uri="{BB962C8B-B14F-4D97-AF65-F5344CB8AC3E}">
        <p14:creationId xmlns:p14="http://schemas.microsoft.com/office/powerpoint/2010/main" val="9241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3647728" y="6453336"/>
            <a:ext cx="8544272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>
                <a:solidFill>
                  <a:prstClr val="white"/>
                </a:solidFill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prstClr val="black"/>
                </a:solidFill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28032813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b="1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/>
                </a:solidFill>
              </a:rPr>
              <a:t>POWIAT</a:t>
            </a:r>
            <a:r>
              <a:rPr lang="pl-PL" sz="1000" b="1" baseline="0" dirty="0">
                <a:solidFill>
                  <a:schemeClr val="tx1"/>
                </a:solidFill>
              </a:rPr>
              <a:t> MRĄGOWSKI</a:t>
            </a:r>
            <a:endParaRPr lang="pl-PL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0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>
                <a:solidFill>
                  <a:prstClr val="white"/>
                </a:solidFill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prstClr val="black"/>
                </a:solidFill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9668192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>
                <a:solidFill>
                  <a:prstClr val="white"/>
                </a:solidFill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prstClr val="black"/>
                </a:solidFill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25031302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>
                <a:solidFill>
                  <a:prstClr val="white"/>
                </a:solidFill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prstClr val="black"/>
                </a:solidFill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2985539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>
                <a:solidFill>
                  <a:prstClr val="white"/>
                </a:solidFill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prstClr val="black"/>
                </a:solidFill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41629693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>
                <a:solidFill>
                  <a:prstClr val="white"/>
                </a:solidFill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prstClr val="black"/>
                </a:solidFill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36077588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K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OMENDA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OWIATOWA </a:t>
            </a:r>
          </a:p>
          <a:p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AŃSTWOWEJ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S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TRAŻY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P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OŻARNEJ</a:t>
            </a:r>
          </a:p>
          <a:p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W </a:t>
            </a:r>
            <a:r>
              <a:rPr lang="pl-PL" sz="1300" dirty="0">
                <a:solidFill>
                  <a:srgbClr val="C00000"/>
                </a:solidFill>
                <a:latin typeface="Sitka Heading" pitchFamily="2" charset="0"/>
              </a:rPr>
              <a:t>M</a:t>
            </a:r>
            <a:r>
              <a:rPr lang="pl-PL" sz="1100" dirty="0">
                <a:solidFill>
                  <a:srgbClr val="C00000"/>
                </a:solidFill>
                <a:latin typeface="Sitka Heading" pitchFamily="2" charset="0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b="1" dirty="0">
                <a:solidFill>
                  <a:prstClr val="white"/>
                </a:solidFill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prstClr val="black"/>
                </a:solidFill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39856688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 nazw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4680" y="29277"/>
            <a:ext cx="2424793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9780239" y="188640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OMENDA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OWIATOWA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AŃSTWOWEJ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TRAŻY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P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OŻARNEJ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W 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M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Heading" pitchFamily="2" charset="0"/>
                <a:ea typeface="+mn-ea"/>
                <a:cs typeface="+mn-cs"/>
              </a:rPr>
              <a:t>RĄGOWIE </a:t>
            </a:r>
          </a:p>
        </p:txBody>
      </p:sp>
      <p:pic>
        <p:nvPicPr>
          <p:cNvPr id="10" name="Picture 2" descr="Znalezione obrazy dla zapytania logo p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7" y="43239"/>
            <a:ext cx="731911" cy="855069"/>
          </a:xfrm>
          <a:prstGeom prst="rect">
            <a:avLst/>
          </a:prstGeom>
          <a:noFill/>
        </p:spPr>
      </p:pic>
      <p:cxnSp>
        <p:nvCxnSpPr>
          <p:cNvPr id="11" name="Łącznik prosty 10"/>
          <p:cNvCxnSpPr/>
          <p:nvPr userDrawn="1"/>
        </p:nvCxnSpPr>
        <p:spPr>
          <a:xfrm flipH="1">
            <a:off x="1" y="9807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 userDrawn="1"/>
        </p:nvCxnSpPr>
        <p:spPr>
          <a:xfrm flipH="1">
            <a:off x="2" y="6381328"/>
            <a:ext cx="12191998" cy="0"/>
          </a:xfrm>
          <a:prstGeom prst="line">
            <a:avLst/>
          </a:prstGeom>
          <a:ln w="19050">
            <a:solidFill>
              <a:srgbClr val="AF0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>
            <a:off x="0" y="6453336"/>
            <a:ext cx="12192000" cy="3426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Realizacja zadań ochrony przeciwpożarowej na terenie powiatu mrągowskiego w 2019 r.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00" y="96169"/>
            <a:ext cx="505209" cy="6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501174" y="704282"/>
            <a:ext cx="1478631" cy="37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POWIAT MRĄGOWSKI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3" y="6453336"/>
            <a:ext cx="3656150" cy="342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bryg. Krzysztof Grabias </a:t>
            </a:r>
          </a:p>
        </p:txBody>
      </p:sp>
    </p:spTree>
    <p:extLst>
      <p:ext uri="{BB962C8B-B14F-4D97-AF65-F5344CB8AC3E}">
        <p14:creationId xmlns:p14="http://schemas.microsoft.com/office/powerpoint/2010/main" val="42112983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92" y="1340768"/>
            <a:ext cx="2232248" cy="2874939"/>
          </a:xfrm>
          <a:prstGeom prst="rect">
            <a:avLst/>
          </a:prstGeom>
          <a:blipFill>
            <a:blip r:embed="rId4" cstate="print">
              <a:alphaModFix amt="0"/>
            </a:blip>
            <a:stretch>
              <a:fillRect/>
            </a:stretch>
          </a:blipFill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E40ACAD-2429-4E51-A9A0-10BF0B82A2B5}"/>
              </a:ext>
            </a:extLst>
          </p:cNvPr>
          <p:cNvSpPr/>
          <p:nvPr/>
        </p:nvSpPr>
        <p:spPr>
          <a:xfrm>
            <a:off x="2351584" y="4509120"/>
            <a:ext cx="7224464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PRZYGOTOWANIE DO SEZONU LENIEGO ORAZ OCENA STANU BEZPIECZEŃSTWA POŻAROWEGO NA TERENIE POSZCZEGÓLNYCH GMIN POWIATU MRĄGOWSKIEGO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>
              <a:solidFill>
                <a:srgbClr val="0070C0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0626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0122E2D-7DA9-4736-94EE-F1CF95FF5C88}"/>
              </a:ext>
            </a:extLst>
          </p:cNvPr>
          <p:cNvSpPr txBox="1"/>
          <p:nvPr/>
        </p:nvSpPr>
        <p:spPr>
          <a:xfrm>
            <a:off x="2207565" y="282714"/>
            <a:ext cx="65316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SZKOLENIA OSP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5FDD99E-70FA-421D-93AC-D1ECEA4F161E}"/>
              </a:ext>
            </a:extLst>
          </p:cNvPr>
          <p:cNvSpPr txBox="1"/>
          <p:nvPr/>
        </p:nvSpPr>
        <p:spPr>
          <a:xfrm>
            <a:off x="228111" y="1152429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W 2021 roku przeprowadzono 2 szkolenia podstawowe strażaków ratowników  OSP, w których zostało przeszkolonych 50 członków ochotniczych straży pożarnych. Część teoretyczna odbyła się w formie e-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leranigu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 natomiast część praktyczna jaki i egzamin na terenie KP PSP w Mrągowie.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B349579-D9AA-4388-8867-56815D13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2" y="1000108"/>
            <a:ext cx="6310314" cy="242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9695629-D372-4E06-AE76-75AEF1A5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72" y="3452501"/>
            <a:ext cx="6310314" cy="26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31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A0BF036-B278-4E47-AD36-6C67E9A46D23}"/>
              </a:ext>
            </a:extLst>
          </p:cNvPr>
          <p:cNvSpPr txBox="1"/>
          <p:nvPr/>
        </p:nvSpPr>
        <p:spPr>
          <a:xfrm>
            <a:off x="2136208" y="467380"/>
            <a:ext cx="65316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SGRWN „MRĄGOWO”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363B6A9-6FED-493A-87EB-68CB577EB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101338"/>
            <a:ext cx="2857830" cy="214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2218059-1BCC-49A1-A8AA-7501E895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92" y="1075672"/>
            <a:ext cx="4081976" cy="285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A7B2B96-2B03-400D-B9C8-7DE35A4C7CD3}"/>
              </a:ext>
            </a:extLst>
          </p:cNvPr>
          <p:cNvSpPr txBox="1">
            <a:spLocks/>
          </p:cNvSpPr>
          <p:nvPr/>
        </p:nvSpPr>
        <p:spPr>
          <a:xfrm>
            <a:off x="480024" y="1291874"/>
            <a:ext cx="5976664" cy="32892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Specjalistyczna Grupa Ratownictwa Wodno-Nurkowego „MRĄGOWO”</a:t>
            </a:r>
          </a:p>
          <a:p>
            <a:pPr marL="3600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 nurków w tym: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- 4 kierujących pracami podwodnymi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- 3 nurków MWS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- 8 młodszych nurków MSW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- 10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stermotorzystów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łodzie hybrydowe,  w tym</a:t>
            </a:r>
          </a:p>
          <a:p>
            <a:pPr marL="1885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- Parker 750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- AVA-RIB 550</a:t>
            </a:r>
          </a:p>
          <a:p>
            <a:pPr marL="1885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- Pionier Multi III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Samochód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SLRw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Mercedes Benz Sprinter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Działania ratownicze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- 3 razy na terenie powiatu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7ACA89-AA76-4C50-99DC-75168B0256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04" y="4010994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1E7D0-BA8C-484F-BA32-AAD07EEC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4E06A9-84C1-4E43-B640-DD131840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196608-83AC-405C-A1F8-6C5ED331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77E9008-CEB0-4910-BFED-4FA2E8261CF4}"/>
              </a:ext>
            </a:extLst>
          </p:cNvPr>
          <p:cNvSpPr/>
          <p:nvPr/>
        </p:nvSpPr>
        <p:spPr>
          <a:xfrm>
            <a:off x="1991544" y="116632"/>
            <a:ext cx="722446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JEDNOSTKI OSP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FINANSOWANIE Z BUDŻETU PAŃSTWA 2021 r.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357EC00-488F-4187-B173-91E6BD5B393D}"/>
              </a:ext>
            </a:extLst>
          </p:cNvPr>
          <p:cNvGraphicFramePr>
            <a:graphicFrameLocks noGrp="1"/>
          </p:cNvGraphicFramePr>
          <p:nvPr/>
        </p:nvGraphicFramePr>
        <p:xfrm>
          <a:off x="1631505" y="2259631"/>
          <a:ext cx="8759743" cy="248313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58809">
                  <a:extLst>
                    <a:ext uri="{9D8B030D-6E8A-4147-A177-3AD203B41FA5}">
                      <a16:colId xmlns:a16="http://schemas.microsoft.com/office/drawing/2014/main" val="842678905"/>
                    </a:ext>
                  </a:extLst>
                </a:gridCol>
                <a:gridCol w="1513398">
                  <a:extLst>
                    <a:ext uri="{9D8B030D-6E8A-4147-A177-3AD203B41FA5}">
                      <a16:colId xmlns:a16="http://schemas.microsoft.com/office/drawing/2014/main" val="2866229269"/>
                    </a:ext>
                  </a:extLst>
                </a:gridCol>
                <a:gridCol w="1110348">
                  <a:extLst>
                    <a:ext uri="{9D8B030D-6E8A-4147-A177-3AD203B41FA5}">
                      <a16:colId xmlns:a16="http://schemas.microsoft.com/office/drawing/2014/main" val="3036078077"/>
                    </a:ext>
                  </a:extLst>
                </a:gridCol>
                <a:gridCol w="1092898">
                  <a:extLst>
                    <a:ext uri="{9D8B030D-6E8A-4147-A177-3AD203B41FA5}">
                      <a16:colId xmlns:a16="http://schemas.microsoft.com/office/drawing/2014/main" val="2443745211"/>
                    </a:ext>
                  </a:extLst>
                </a:gridCol>
                <a:gridCol w="1272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078">
                  <a:extLst>
                    <a:ext uri="{9D8B030D-6E8A-4147-A177-3AD203B41FA5}">
                      <a16:colId xmlns:a16="http://schemas.microsoft.com/office/drawing/2014/main" val="4191881196"/>
                    </a:ext>
                  </a:extLst>
                </a:gridCol>
                <a:gridCol w="898549">
                  <a:extLst>
                    <a:ext uri="{9D8B030D-6E8A-4147-A177-3AD203B41FA5}">
                      <a16:colId xmlns:a16="http://schemas.microsoft.com/office/drawing/2014/main" val="1842404388"/>
                    </a:ext>
                  </a:extLst>
                </a:gridCol>
                <a:gridCol w="1171250">
                  <a:extLst>
                    <a:ext uri="{9D8B030D-6E8A-4147-A177-3AD203B41FA5}">
                      <a16:colId xmlns:a16="http://schemas.microsoft.com/office/drawing/2014/main" val="289989636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Jednostki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Dotacja celowa Komendanta Głównego PSP dla jednostek OSP w KSRG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Dotacja MWS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Dotacja   5000+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MDP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Fundacja ORLEN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„DAR SERCA”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KWOTA ŁACZNA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42763"/>
                  </a:ext>
                </a:extLst>
              </a:tr>
              <a:tr h="247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Jednostki w KSRG</a:t>
                      </a: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58 000,00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600,00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108 600,00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47405"/>
                  </a:ext>
                </a:extLst>
              </a:tr>
              <a:tr h="247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Jednostki pozostałe</a:t>
                      </a: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---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9 920,00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35 000,00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---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---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44 920,00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43067"/>
                  </a:ext>
                </a:extLst>
              </a:tr>
              <a:tr h="494813">
                <a:tc>
                  <a:txBody>
                    <a:bodyPr/>
                    <a:lstStyle/>
                    <a:p>
                      <a:endParaRPr lang="pl-PL" sz="1400" b="1" dirty="0"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58 000,00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9 920,00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85 000,00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600,00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153 520,00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27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79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4970A-7D98-4611-89D6-65A643E91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B39CDA-C886-4960-ABA0-1869A4D4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9C284-1B6C-4878-931D-EBB87BB44A36}"/>
              </a:ext>
            </a:extLst>
          </p:cNvPr>
          <p:cNvSpPr txBox="1"/>
          <p:nvPr/>
        </p:nvSpPr>
        <p:spPr>
          <a:xfrm>
            <a:off x="2142278" y="256872"/>
            <a:ext cx="653163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NOWY SAMOCHÓD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AB4E09-BCA2-4590-936D-62196942B5AC}"/>
              </a:ext>
            </a:extLst>
          </p:cNvPr>
          <p:cNvSpPr txBox="1"/>
          <p:nvPr/>
        </p:nvSpPr>
        <p:spPr>
          <a:xfrm>
            <a:off x="809588" y="1169855"/>
            <a:ext cx="426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KP PSP w Mrągowie pozyskała nowy samochód ratowniczo-gaśniczy GBA-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Rt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3/30.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F1785E9-C12B-4D36-8C9E-ACE36790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4" y="1169855"/>
            <a:ext cx="5365752" cy="402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DD52621-A322-4B74-9C25-29A3811F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2093185"/>
            <a:ext cx="5492749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661D3F6-459F-4731-8A18-C26DC1510AC2}"/>
              </a:ext>
            </a:extLst>
          </p:cNvPr>
          <p:cNvSpPr txBox="1"/>
          <p:nvPr/>
        </p:nvSpPr>
        <p:spPr>
          <a:xfrm>
            <a:off x="2156520" y="210706"/>
            <a:ext cx="65316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DOPOSAŻENIE JEDNOSTKI RATOWNICZO-GAŚNICZEJ</a:t>
            </a:r>
          </a:p>
        </p:txBody>
      </p:sp>
    </p:spTree>
    <p:extLst>
      <p:ext uri="{BB962C8B-B14F-4D97-AF65-F5344CB8AC3E}">
        <p14:creationId xmlns:p14="http://schemas.microsoft.com/office/powerpoint/2010/main" val="2259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BC94B-29A6-4A0B-A9B0-12EA3639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0613A-3F21-4F32-892D-F0E89FCBA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83198B-2369-47B9-8238-0AF17DCB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984907-8998-47DA-B2EC-0FBFAC21EF97}"/>
              </a:ext>
            </a:extLst>
          </p:cNvPr>
          <p:cNvSpPr txBox="1"/>
          <p:nvPr/>
        </p:nvSpPr>
        <p:spPr>
          <a:xfrm>
            <a:off x="2135560" y="395372"/>
            <a:ext cx="65316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DOPOSAŻENIE JEDNOSTKI RATOWNICZO-GAŚNICZEJ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BB75133-EA95-4F0F-A252-5ACA0F8A4206}"/>
              </a:ext>
            </a:extLst>
          </p:cNvPr>
          <p:cNvSpPr txBox="1"/>
          <p:nvPr/>
        </p:nvSpPr>
        <p:spPr>
          <a:xfrm>
            <a:off x="479376" y="949370"/>
            <a:ext cx="11034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Doposażono JRG m.in. w następujący sprzęt: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noszaki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aparatu oddechowego,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 cylindrów kompozytowych do aparatu,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 masek do aparatu oddechowego,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sprzęt medyczny (doposażenie do wymaganego normatywu),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12 kompletów umundurowania specjalnego.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Zakupy w pozytywny sposób wpłynęły na BHP strażaków.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Znalezione obrazy dla zapytania: butle interspiro kompozytowe">
            <a:extLst>
              <a:ext uri="{FF2B5EF4-FFF2-40B4-BE49-F238E27FC236}">
                <a16:creationId xmlns:a16="http://schemas.microsoft.com/office/drawing/2014/main" id="{0AC5042B-6A3E-445B-ADD9-CFD35D46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89702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oszak aparatu powietrznego oddechowego AirGo Fix PRO">
            <a:extLst>
              <a:ext uri="{FF2B5EF4-FFF2-40B4-BE49-F238E27FC236}">
                <a16:creationId xmlns:a16="http://schemas.microsoft.com/office/drawing/2014/main" id="{7753EF02-C21C-4814-A745-DE20ABD6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2184" y="3933056"/>
            <a:ext cx="2200275" cy="2200275"/>
          </a:xfrm>
          <a:prstGeom prst="rect">
            <a:avLst/>
          </a:prstGeom>
          <a:noFill/>
        </p:spPr>
      </p:pic>
      <p:pic>
        <p:nvPicPr>
          <p:cNvPr id="10" name="Picture 4" descr="Maska panoramiczna - aparat powietrzny, nadciśnieniowy, sklep strażacki,  sprzęt pożarniczy, asortyment ppoż">
            <a:extLst>
              <a:ext uri="{FF2B5EF4-FFF2-40B4-BE49-F238E27FC236}">
                <a16:creationId xmlns:a16="http://schemas.microsoft.com/office/drawing/2014/main" id="{B9D9568A-E669-40A1-B5D7-14D1F38E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504" y="3836885"/>
            <a:ext cx="2135560" cy="2242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9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991544" y="251356"/>
            <a:ext cx="722446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PREWENCJA TECHNICZNA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KONTROLNE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839416" y="1118317"/>
            <a:ext cx="10297144" cy="43924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rok 2021 zaplanowano do przeprowadzenia 39 kontroli,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łącznie przeprowadzono 120 kontroli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skontrolowano 164 obiekty,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Łącznie wydano 20 opinii Komendanta Powiatowego PSP, w tym: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opinii dotyczących wypoczynku dzieci i młodzieży,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opinii dot. wykorzystania obiektów, w tym obiektów zamieszkania zbiorowego,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opinia dot. wytwarzania materiałów pirotechnicznych i amunicji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przeprowadzono 25 kontroli w trybie § 56 - Prawa budowlanego - dot. odbiorów nowo powstałych obiektów przed rozpoczęciem ich użytkowania – tylko w 12 przypadkach wystawiono stanowisko pozytywne - bez uwag,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Wydano łącznie 21 pozytywnych opinii dotyczące organizacji imprez, w tym: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masowych - wszystkie organizowane na terenie amfiteatru w Mrągowie,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opinie w związku z wykorzystanie dróg w sposób szczególny – imprezy sportowe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03712" y="4797152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DZIĘKUJĘ ZA UWAGĘ</a:t>
            </a:r>
          </a:p>
          <a:p>
            <a:endParaRPr lang="pl-PL" sz="36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E651221-2CC0-4AC9-B3B0-1EC4C25E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35" y="1556792"/>
            <a:ext cx="2231329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D8831C-6843-490F-AB9F-16B3D8375BBE}"/>
              </a:ext>
            </a:extLst>
          </p:cNvPr>
          <p:cNvSpPr txBox="1"/>
          <p:nvPr/>
        </p:nvSpPr>
        <p:spPr>
          <a:xfrm>
            <a:off x="1343472" y="1196752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Kategoria komendy 	- IV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Liczba etatów		- 53 w tym 3 etaty KSC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Komórki organizacyjne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- jednostka ratowniczo-gaśnicza 	- 38 etatów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- wydział operacyjny		- 6 etatów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- sekcja kontrolno-rozpoznawcza	- 2 etaty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- sekcja organizacyjno-kadrowa	- 2 etaty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- sekcja kwatermistrzowska	- 2 etaty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- główny księgowy		- 1 etat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9CBC6C3-C776-4AC9-B803-0001842A06BC}"/>
              </a:ext>
            </a:extLst>
          </p:cNvPr>
          <p:cNvSpPr txBox="1"/>
          <p:nvPr/>
        </p:nvSpPr>
        <p:spPr>
          <a:xfrm>
            <a:off x="7320136" y="4739079"/>
            <a:ext cx="47525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SYSTEM ZMIANOWY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41 strażaków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 zmiany służbowe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 strażaków/dzień na zmianie służbowej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7CCAB41-9446-47D3-84F7-7C91EE2C641D}"/>
              </a:ext>
            </a:extLst>
          </p:cNvPr>
          <p:cNvGraphicFramePr/>
          <p:nvPr/>
        </p:nvGraphicFramePr>
        <p:xfrm>
          <a:off x="911424" y="2793007"/>
          <a:ext cx="5184576" cy="406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BB6A8BB-7F6C-43D9-8AD1-A2EFB808BC23}"/>
              </a:ext>
            </a:extLst>
          </p:cNvPr>
          <p:cNvSpPr txBox="1"/>
          <p:nvPr/>
        </p:nvSpPr>
        <p:spPr>
          <a:xfrm>
            <a:off x="8247262" y="2042513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SYSTEM DZIENNY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 strażaków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 pracowników KSC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352D71B-699D-45C6-A066-C4FAFBFA7203}"/>
              </a:ext>
            </a:extLst>
          </p:cNvPr>
          <p:cNvSpPr/>
          <p:nvPr/>
        </p:nvSpPr>
        <p:spPr>
          <a:xfrm>
            <a:off x="1991544" y="188640"/>
            <a:ext cx="722446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ZAGADNIENIA KADROWE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KP PSP MRĄGOWO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8C719A0-8ED6-4D19-BBB4-217F531CC962}"/>
              </a:ext>
            </a:extLst>
          </p:cNvPr>
          <p:cNvSpPr txBox="1"/>
          <p:nvPr/>
        </p:nvSpPr>
        <p:spPr>
          <a:xfrm>
            <a:off x="1495858" y="465622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System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dzienny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7E2474B-F7F4-468D-9757-79CC513A9DAD}"/>
              </a:ext>
            </a:extLst>
          </p:cNvPr>
          <p:cNvSpPr txBox="1"/>
          <p:nvPr/>
        </p:nvSpPr>
        <p:spPr>
          <a:xfrm>
            <a:off x="3877555" y="468893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System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zmianowy</a:t>
            </a:r>
          </a:p>
        </p:txBody>
      </p:sp>
    </p:spTree>
    <p:extLst>
      <p:ext uri="{BB962C8B-B14F-4D97-AF65-F5344CB8AC3E}">
        <p14:creationId xmlns:p14="http://schemas.microsoft.com/office/powerpoint/2010/main" val="11807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B55E627-35B3-4864-B0A7-8F3B0870E9DA}"/>
              </a:ext>
            </a:extLst>
          </p:cNvPr>
          <p:cNvSpPr/>
          <p:nvPr/>
        </p:nvSpPr>
        <p:spPr>
          <a:xfrm>
            <a:off x="2000414" y="188640"/>
            <a:ext cx="722446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ZAGADNIENIA KADROWE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 ZATRUDNIENIA WG KORPUSÓW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1644E09-8143-45A4-826A-938AD2F243EF}"/>
              </a:ext>
            </a:extLst>
          </p:cNvPr>
          <p:cNvGraphicFramePr/>
          <p:nvPr/>
        </p:nvGraphicFramePr>
        <p:xfrm>
          <a:off x="2576478" y="1412776"/>
          <a:ext cx="8064896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A14CB3D-8D98-4C67-92C2-A0F932F7F79B}"/>
              </a:ext>
            </a:extLst>
          </p:cNvPr>
          <p:cNvGraphicFramePr/>
          <p:nvPr/>
        </p:nvGraphicFramePr>
        <p:xfrm>
          <a:off x="1991531" y="1052737"/>
          <a:ext cx="907300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9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BFEEB94-B1E4-47B6-97D4-A055F393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16632"/>
            <a:ext cx="7334124" cy="8779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DF3CCA5-C1C6-418B-9A77-8A9C4E2CF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1772816"/>
            <a:ext cx="6462320" cy="426757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ED69093-087C-47B7-B7CD-4890EAC3134D}"/>
              </a:ext>
            </a:extLst>
          </p:cNvPr>
          <p:cNvSpPr txBox="1"/>
          <p:nvPr/>
        </p:nvSpPr>
        <p:spPr>
          <a:xfrm>
            <a:off x="0" y="1175908"/>
            <a:ext cx="51125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 roku 2021 uruchomiono procedurę włączenia dwóch jednostki OSP z powiatu mrągowskiego do krajowego systemu ratowniczo-gaśniczego.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0585E49-2E8E-4D7F-A063-62D69F17946F}"/>
              </a:ext>
            </a:extLst>
          </p:cNvPr>
          <p:cNvSpPr txBox="1"/>
          <p:nvPr/>
        </p:nvSpPr>
        <p:spPr>
          <a:xfrm>
            <a:off x="132100" y="4725144"/>
            <a:ext cx="4599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15 jednostek OSP włączonych do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ksrg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5 jednostek OSP spoza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ksrg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9E78C59-8E93-43C1-A486-312A07BCA98B}"/>
              </a:ext>
            </a:extLst>
          </p:cNvPr>
          <p:cNvSpPr txBox="1"/>
          <p:nvPr/>
        </p:nvSpPr>
        <p:spPr>
          <a:xfrm>
            <a:off x="144938" y="2196473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 dniem 6 grudnia 2021 r. Komendant Główny PSP włączył do krajowego systemu ratowniczo-gaśniczego następujące jednostki Ochotniczej Straży Pożarnej z powiatu mrągowskiego: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1. OSP Woźnice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2. OSP Wyszembork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65031BB-0093-47BA-8DE4-BFFC8D5D6551}"/>
              </a:ext>
            </a:extLst>
          </p:cNvPr>
          <p:cNvSpPr txBox="1"/>
          <p:nvPr/>
        </p:nvSpPr>
        <p:spPr>
          <a:xfrm>
            <a:off x="335360" y="5589240"/>
            <a:ext cx="32063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368 – czynni członkowie OSP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(323 –ksrg, 45 – inne osp)</a:t>
            </a:r>
          </a:p>
        </p:txBody>
      </p:sp>
    </p:spTree>
    <p:extLst>
      <p:ext uri="{BB962C8B-B14F-4D97-AF65-F5344CB8AC3E}">
        <p14:creationId xmlns:p14="http://schemas.microsoft.com/office/powerpoint/2010/main" val="22951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D6DDB55-9447-4965-80BC-790634CB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16632"/>
            <a:ext cx="7334124" cy="877900"/>
          </a:xfrm>
          <a:prstGeom prst="rect">
            <a:avLst/>
          </a:prstGeom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3EDE620-5280-41AB-A2D5-20CADA7B71BB}"/>
              </a:ext>
            </a:extLst>
          </p:cNvPr>
          <p:cNvGraphicFramePr/>
          <p:nvPr/>
        </p:nvGraphicFramePr>
        <p:xfrm>
          <a:off x="1631504" y="1340768"/>
          <a:ext cx="9001000" cy="480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61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43310C1-BB8F-4563-B986-0E383331005B}"/>
              </a:ext>
            </a:extLst>
          </p:cNvPr>
          <p:cNvGraphicFramePr/>
          <p:nvPr/>
        </p:nvGraphicFramePr>
        <p:xfrm>
          <a:off x="1127448" y="1052736"/>
          <a:ext cx="9289032" cy="510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F2EF1502-401A-49CC-8A24-C1A1E9A9E39A}"/>
              </a:ext>
            </a:extLst>
          </p:cNvPr>
          <p:cNvSpPr/>
          <p:nvPr/>
        </p:nvSpPr>
        <p:spPr>
          <a:xfrm>
            <a:off x="2135560" y="199727"/>
            <a:ext cx="722446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DZIAŁALNOŚĆ OPERACYJNA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STATYSTYKA ZDARZEŃ OBEJMUJĄCA OSTATNIE 11 LAT</a:t>
            </a:r>
          </a:p>
        </p:txBody>
      </p:sp>
    </p:spTree>
    <p:extLst>
      <p:ext uri="{BB962C8B-B14F-4D97-AF65-F5344CB8AC3E}">
        <p14:creationId xmlns:p14="http://schemas.microsoft.com/office/powerpoint/2010/main" val="9750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F48C1BA-AFBE-4889-8125-09F580D3457A}"/>
              </a:ext>
            </a:extLst>
          </p:cNvPr>
          <p:cNvSpPr/>
          <p:nvPr/>
        </p:nvSpPr>
        <p:spPr>
          <a:xfrm>
            <a:off x="1847528" y="116632"/>
            <a:ext cx="722446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DZIAŁALNOŚĆ OPERACYJNA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STATYSTYKA ZDARZEŃ WG GMIN W LATACH 2020/2021</a:t>
            </a:r>
          </a:p>
        </p:txBody>
      </p:sp>
      <p:graphicFrame>
        <p:nvGraphicFramePr>
          <p:cNvPr id="5" name="Group 250">
            <a:extLst>
              <a:ext uri="{FF2B5EF4-FFF2-40B4-BE49-F238E27FC236}">
                <a16:creationId xmlns:a16="http://schemas.microsoft.com/office/drawing/2014/main" id="{C021B907-54B1-405E-A207-E08E3732157C}"/>
              </a:ext>
            </a:extLst>
          </p:cNvPr>
          <p:cNvGraphicFramePr>
            <a:graphicFrameLocks/>
          </p:cNvGraphicFramePr>
          <p:nvPr/>
        </p:nvGraphicFramePr>
        <p:xfrm>
          <a:off x="1991544" y="1052736"/>
          <a:ext cx="8785225" cy="4082332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  <a:reflection blurRad="6350" stA="50000" endA="300" endPos="55500" dist="50800" dir="5400000" sy="-100000" algn="bl" rotWithShape="0"/>
                </a:effectLst>
              </a:tblPr>
              <a:tblGrid>
                <a:gridCol w="123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60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Gmina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zdarzeń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zdarzeń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Mikołajki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 Mrągowo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Mrągowo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Piecki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Sorkwity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0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AF35CAD-7F2F-4B33-9ABC-E09A662AF21D}"/>
              </a:ext>
            </a:extLst>
          </p:cNvPr>
          <p:cNvSpPr/>
          <p:nvPr/>
        </p:nvSpPr>
        <p:spPr>
          <a:xfrm>
            <a:off x="1991544" y="116632"/>
            <a:ext cx="7224464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DZIAŁALNOŚĆ OPERACYJNA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OBIEKTY NA KTÓRYCH POWSTAŁY ZDARZENIA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BDD1CE3-4001-473F-8925-0B4257D45B50}"/>
              </a:ext>
            </a:extLst>
          </p:cNvPr>
          <p:cNvGraphicFramePr>
            <a:graphicFrameLocks noGrp="1"/>
          </p:cNvGraphicFramePr>
          <p:nvPr/>
        </p:nvGraphicFramePr>
        <p:xfrm>
          <a:off x="551384" y="1484784"/>
          <a:ext cx="4824536" cy="28132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301107">
                  <a:extLst>
                    <a:ext uri="{9D8B030D-6E8A-4147-A177-3AD203B41FA5}">
                      <a16:colId xmlns:a16="http://schemas.microsoft.com/office/drawing/2014/main" val="1600137788"/>
                    </a:ext>
                  </a:extLst>
                </a:gridCol>
                <a:gridCol w="1523429">
                  <a:extLst>
                    <a:ext uri="{9D8B030D-6E8A-4147-A177-3AD203B41FA5}">
                      <a16:colId xmlns:a16="http://schemas.microsoft.com/office/drawing/2014/main" val="1620400961"/>
                    </a:ext>
                  </a:extLst>
                </a:gridCol>
              </a:tblGrid>
              <a:tr h="2778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effectLst/>
                        </a:rPr>
                        <a:t>POŻARY</a:t>
                      </a:r>
                      <a:endParaRPr lang="pl-PL" sz="20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Ilość zdarzeń 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74874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Obiekty użyteczności publicznej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7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82949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Obiekty mieszkalne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85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49201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Obiekty produkcyjne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4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53122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Obiekty magazynowe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6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05713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Środki transportu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19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54082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Lasy (państwowe i prywatne)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85239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Uprawy, rolnictwo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28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68449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Inne obiekty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28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85455"/>
                  </a:ext>
                </a:extLst>
              </a:tr>
              <a:tr h="277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RAZEM: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178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15947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2655CB3-53A4-4A57-AFEA-A0B04FED1DA7}"/>
              </a:ext>
            </a:extLst>
          </p:cNvPr>
          <p:cNvGraphicFramePr>
            <a:graphicFrameLocks noGrp="1"/>
          </p:cNvGraphicFramePr>
          <p:nvPr/>
        </p:nvGraphicFramePr>
        <p:xfrm>
          <a:off x="6600056" y="1484784"/>
          <a:ext cx="4430950" cy="28132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128965">
                  <a:extLst>
                    <a:ext uri="{9D8B030D-6E8A-4147-A177-3AD203B41FA5}">
                      <a16:colId xmlns:a16="http://schemas.microsoft.com/office/drawing/2014/main" val="2062355397"/>
                    </a:ext>
                  </a:extLst>
                </a:gridCol>
                <a:gridCol w="1301985">
                  <a:extLst>
                    <a:ext uri="{9D8B030D-6E8A-4147-A177-3AD203B41FA5}">
                      <a16:colId xmlns:a16="http://schemas.microsoft.com/office/drawing/2014/main" val="3812194399"/>
                    </a:ext>
                  </a:extLst>
                </a:gridCol>
              </a:tblGrid>
              <a:tr h="341247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MIEJSCOWE ZAGROŻENIA</a:t>
                      </a:r>
                      <a:endParaRPr lang="pl-PL" sz="20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Ilość zdarzeń 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80827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Obiekty użyteczności publicznej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53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43802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Obiekty mieszkalne</a:t>
                      </a:r>
                      <a:endParaRPr lang="pl-PL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120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8576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Obiekty produkcyjne</a:t>
                      </a:r>
                      <a:endParaRPr lang="pl-PL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0435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Obiekty magazynowe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2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91864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Środki transportu</a:t>
                      </a:r>
                      <a:endParaRPr lang="pl-PL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144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120761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Lasy (państwowe i prywatne)</a:t>
                      </a:r>
                      <a:endParaRPr lang="pl-PL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4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57827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Uprawy, rolnictwo</a:t>
                      </a:r>
                      <a:endParaRPr lang="pl-PL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3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950496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Inne obiekty</a:t>
                      </a:r>
                      <a:endParaRPr lang="pl-PL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335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61218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RAZEM:</a:t>
                      </a:r>
                      <a:endParaRPr lang="pl-PL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662</a:t>
                      </a:r>
                      <a:endParaRPr lang="pl-PL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7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991544" y="44624"/>
            <a:ext cx="7224464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DZIAŁALNOŚĆ OPERACYJNA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OBIEKTY NA KTÓRYCH POWSTAŁY ZDARZENIA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PRZYCZYNY ZDARZEŃ, SKUTKI ZDARZEŃ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FC53C3B-93F9-4B53-BE7D-BBBC14A7400B}"/>
              </a:ext>
            </a:extLst>
          </p:cNvPr>
          <p:cNvSpPr txBox="1"/>
          <p:nvPr/>
        </p:nvSpPr>
        <p:spPr>
          <a:xfrm>
            <a:off x="695400" y="1604719"/>
            <a:ext cx="8451258" cy="364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Do czynników, które miały  wpływają na wzrost ilości miejscowych zagrożeń na terenie danej gminy odnotowywanych przez Komendę Państwowej Straży Pożarnej, należy zaliczyć :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sezonowy wzrost liczby ludności,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nasilenie natężenia ruchu drogowego,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wysokie temperatury,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występowanie dużej ilości naturalnych zbiorników wodnych,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organizacja imprez sportowych oraz kulturalnych,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występowanie gwałtownych opadów deszczu itp.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Projekt niestandardowy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Projekt niestandardowy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Własny_drogi</Template>
  <TotalTime>4222</TotalTime>
  <Words>878</Words>
  <Application>Microsoft Office PowerPoint</Application>
  <PresentationFormat>Panoramiczny</PresentationFormat>
  <Paragraphs>271</Paragraphs>
  <Slides>16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20</vt:i4>
      </vt:variant>
      <vt:variant>
        <vt:lpstr>Tytuły slajdów</vt:lpstr>
      </vt:variant>
      <vt:variant>
        <vt:i4>16</vt:i4>
      </vt:variant>
    </vt:vector>
  </HeadingPairs>
  <TitlesOfParts>
    <vt:vector size="42" baseType="lpstr">
      <vt:lpstr>Arial</vt:lpstr>
      <vt:lpstr>Calibri</vt:lpstr>
      <vt:lpstr>Sitka Heading</vt:lpstr>
      <vt:lpstr>Tahoma</vt:lpstr>
      <vt:lpstr>Times New Roman</vt:lpstr>
      <vt:lpstr>Wingdings</vt:lpstr>
      <vt:lpstr>Projekt niestandardowy</vt:lpstr>
      <vt:lpstr>1_Projekt niestandardowy</vt:lpstr>
      <vt:lpstr>2_Projekt niestandardowy</vt:lpstr>
      <vt:lpstr>3_Projekt niestandardowy</vt:lpstr>
      <vt:lpstr>4_Projekt niestandardowy</vt:lpstr>
      <vt:lpstr>5_Projekt niestandardowy</vt:lpstr>
      <vt:lpstr>6_Projekt niestandardowy</vt:lpstr>
      <vt:lpstr>7_Projekt niestandardowy</vt:lpstr>
      <vt:lpstr>8_Projekt niestandardowy</vt:lpstr>
      <vt:lpstr>9_Projekt niestandardowy</vt:lpstr>
      <vt:lpstr>10_Projekt niestandardowy</vt:lpstr>
      <vt:lpstr>12_Projekt niestandardowy</vt:lpstr>
      <vt:lpstr>13_Projekt niestandardowy</vt:lpstr>
      <vt:lpstr>14_Projekt niestandardowy</vt:lpstr>
      <vt:lpstr>15_Projekt niestandardowy</vt:lpstr>
      <vt:lpstr>16_Projekt niestandardowy</vt:lpstr>
      <vt:lpstr>17_Projekt niestandardowy</vt:lpstr>
      <vt:lpstr>11_Projekt niestandardowy</vt:lpstr>
      <vt:lpstr>18_Projekt niestandardowy</vt:lpstr>
      <vt:lpstr>19_Projekt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9JHKG4J</dc:creator>
  <cp:lastModifiedBy>Operacyjny KP PSP Mrągowo</cp:lastModifiedBy>
  <cp:revision>480</cp:revision>
  <cp:lastPrinted>2019-01-30T07:43:46Z</cp:lastPrinted>
  <dcterms:created xsi:type="dcterms:W3CDTF">2017-11-20T09:39:32Z</dcterms:created>
  <dcterms:modified xsi:type="dcterms:W3CDTF">2022-04-13T12:45:28Z</dcterms:modified>
</cp:coreProperties>
</file>