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845" r:id="rId2"/>
    <p:sldId id="846" r:id="rId3"/>
    <p:sldId id="847" r:id="rId4"/>
    <p:sldId id="848" r:id="rId5"/>
    <p:sldId id="849" r:id="rId6"/>
    <p:sldId id="850" r:id="rId7"/>
    <p:sldId id="851" r:id="rId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 autoAdjust="0"/>
  </p:normalViewPr>
  <p:slideViewPr>
    <p:cSldViewPr snapToGrid="0">
      <p:cViewPr varScale="1">
        <p:scale>
          <a:sx n="57" d="100"/>
          <a:sy n="57" d="100"/>
        </p:scale>
        <p:origin x="-108" y="-4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676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ezentacja\POR&#211;WNANIE%20ZU&#379;YCIA%20KOSZT&#211;W%20ENERG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Arkusz1!$A$2</c:f>
              <c:strCache>
                <c:ptCount val="1"/>
                <c:pt idx="0">
                  <c:v>OSZCZĘDNOŚCI KOSZTÓW ZUŻYCIA ENERGII ELEKTRYCZNEJ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Arkusz1!$B$1:$C$1</c:f>
              <c:strCache>
                <c:ptCount val="2"/>
                <c:pt idx="0">
                  <c:v>18.06-18.08.2017</c:v>
                </c:pt>
                <c:pt idx="1">
                  <c:v>18.06-18.08.2018</c:v>
                </c:pt>
              </c:strCache>
            </c:strRef>
          </c:cat>
          <c:val>
            <c:numRef>
              <c:f>Arkusz1!$B$2:$C$2</c:f>
              <c:numCache>
                <c:formatCode>General</c:formatCode>
                <c:ptCount val="2"/>
                <c:pt idx="0">
                  <c:v>83.58</c:v>
                </c:pt>
                <c:pt idx="1">
                  <c:v>22.56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F7-4F2F-A273-03CD29DFC333}"/>
            </c:ext>
          </c:extLst>
        </c:ser>
        <c:ser>
          <c:idx val="1"/>
          <c:order val="1"/>
          <c:tx>
            <c:strRef>
              <c:f>Arkusz1!$A$3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Arkusz1!$B$1:$C$1</c:f>
              <c:strCache>
                <c:ptCount val="2"/>
                <c:pt idx="0">
                  <c:v>18.06-18.08.2017</c:v>
                </c:pt>
                <c:pt idx="1">
                  <c:v>18.06-18.08.2018</c:v>
                </c:pt>
              </c:strCache>
            </c:strRef>
          </c:cat>
          <c:val>
            <c:numRef>
              <c:f>Arkusz1!$B$3:$C$3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F7-4F2F-A273-03CD29DFC333}"/>
            </c:ext>
          </c:extLst>
        </c:ser>
        <c:dLbls>
          <c:showVal val="1"/>
        </c:dLbls>
        <c:gapWidth val="95"/>
        <c:overlap val="100"/>
        <c:axId val="100520704"/>
        <c:axId val="110785664"/>
      </c:barChart>
      <c:catAx>
        <c:axId val="100520704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10785664"/>
        <c:crosses val="autoZero"/>
        <c:auto val="1"/>
        <c:lblAlgn val="ctr"/>
        <c:lblOffset val="100"/>
      </c:catAx>
      <c:valAx>
        <c:axId val="110785664"/>
        <c:scaling>
          <c:orientation val="minMax"/>
        </c:scaling>
        <c:delete val="1"/>
        <c:axPos val="l"/>
        <c:numFmt formatCode="General" sourceLinked="1"/>
        <c:tickLblPos val="none"/>
        <c:crossAx val="10052070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DC637-0CD4-4B5A-A848-E2F809EB3BE2}" type="datetimeFigureOut">
              <a:rPr lang="pl-PL" smtClean="0"/>
              <a:pPr/>
              <a:t>2020-05-11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6D60A-B5E2-4E40-B69C-0D786A5B87B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7A4ACDA-B6FF-409B-A9F8-B31E35F6F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2486" y="1639312"/>
            <a:ext cx="7766936" cy="1646302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itchFamily="18" charset="-18"/>
              </a:rPr>
              <a:t>Sołectwo Surmówka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6A1CE351-29B5-4C3C-84DB-22CA72C2D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972" y="560851"/>
            <a:ext cx="1642885" cy="1801409"/>
          </a:xfrm>
          <a:prstGeom prst="rect">
            <a:avLst/>
          </a:prstGeom>
        </p:spPr>
      </p:pic>
      <p:pic>
        <p:nvPicPr>
          <p:cNvPr id="4" name="Symbol zastępczy zawartości 5">
            <a:extLst>
              <a:ext uri="{FF2B5EF4-FFF2-40B4-BE49-F238E27FC236}">
                <a16:creationId xmlns:a16="http://schemas.microsoft.com/office/drawing/2014/main" xmlns="" id="{628D5DDB-1AC6-455E-A337-1A7E67B51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485" y="3641127"/>
            <a:ext cx="4939861" cy="23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554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B2D9A11-029F-4443-94D4-784A45B11F2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itchFamily="18" charset="-18"/>
              </a:rPr>
              <a:t>BUDOWA WODOCIĄGU - SZELĄGÓWKA</a:t>
            </a:r>
            <a:endParaRPr lang="pl-PL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adea" pitchFamily="18" charset="-18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66D68F3A-30BA-4150-96F9-778E32276730}"/>
              </a:ext>
            </a:extLst>
          </p:cNvPr>
          <p:cNvSpPr txBox="1"/>
          <p:nvPr/>
        </p:nvSpPr>
        <p:spPr>
          <a:xfrm>
            <a:off x="1790172" y="4927599"/>
            <a:ext cx="637099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400" b="1" dirty="0"/>
              <a:t>Wartość inwestycji: 80.700,00 zł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46DAA5A-C286-4207-8882-9C4C8E03C719}"/>
              </a:ext>
            </a:extLst>
          </p:cNvPr>
          <p:cNvSpPr txBox="1"/>
          <p:nvPr/>
        </p:nvSpPr>
        <p:spPr>
          <a:xfrm>
            <a:off x="677334" y="3013501"/>
            <a:ext cx="8596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W 2015 r. Gmina Sorkwity podjęła realizacji budowy sieci wodociągowej Surmówka – </a:t>
            </a:r>
            <a:r>
              <a:rPr lang="pl-PL" sz="2400" dirty="0" err="1"/>
              <a:t>Szelągówka</a:t>
            </a:r>
            <a:r>
              <a:rPr lang="pl-PL" sz="2400" dirty="0"/>
              <a:t> - I etap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0881360" y="6100354"/>
            <a:ext cx="113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xmlns="" val="156793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B2D9A11-029F-4443-94D4-784A45B11F2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ZAGOSPODAROWANIE PLACU ZABAW W SURMÓWCE </a:t>
            </a:r>
            <a:endParaRPr lang="pl-PL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66D68F3A-30BA-4150-96F9-778E32276730}"/>
              </a:ext>
            </a:extLst>
          </p:cNvPr>
          <p:cNvSpPr txBox="1"/>
          <p:nvPr/>
        </p:nvSpPr>
        <p:spPr>
          <a:xfrm>
            <a:off x="412748" y="4717993"/>
            <a:ext cx="539750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Wartość inwestycji: 3.022,10 zł</a:t>
            </a:r>
          </a:p>
          <a:p>
            <a:pPr algn="ctr"/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46DAA5A-C286-4207-8882-9C4C8E03C719}"/>
              </a:ext>
            </a:extLst>
          </p:cNvPr>
          <p:cNvSpPr txBox="1"/>
          <p:nvPr/>
        </p:nvSpPr>
        <p:spPr>
          <a:xfrm>
            <a:off x="444500" y="2158932"/>
            <a:ext cx="5308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Zagospodarowanie placu zabaw (odwodnienie) w miejscowości Surmówka</a:t>
            </a:r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2F4D1664-5963-45FC-A61F-7BED1C5D40AF}"/>
              </a:ext>
            </a:extLst>
          </p:cNvPr>
          <p:cNvSpPr txBox="1"/>
          <p:nvPr/>
        </p:nvSpPr>
        <p:spPr>
          <a:xfrm>
            <a:off x="6265337" y="2155371"/>
            <a:ext cx="4993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Zakupiony został transport piachu do miejscowości Surmówka  – 28 ton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A872FBBB-1A29-4D35-804E-3CE2B9EDEB6D}"/>
              </a:ext>
            </a:extLst>
          </p:cNvPr>
          <p:cNvSpPr txBox="1"/>
          <p:nvPr/>
        </p:nvSpPr>
        <p:spPr>
          <a:xfrm>
            <a:off x="6286500" y="4719037"/>
            <a:ext cx="479213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400" b="1" dirty="0"/>
              <a:t>Wartość inwestycji: 578,10  zł</a:t>
            </a:r>
          </a:p>
          <a:p>
            <a:endParaRPr lang="pl-PL" sz="2400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0881360" y="6100354"/>
            <a:ext cx="113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xmlns="" val="2630507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B2D9A11-029F-4443-94D4-784A45B11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621455"/>
            <a:ext cx="6115050" cy="97874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itchFamily="18" charset="-18"/>
              </a:rPr>
              <a:t>TABLICA 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itchFamily="18" charset="-18"/>
              </a:rPr>
              <a:t>OGŁOSZENIOWA</a:t>
            </a:r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itchFamily="18" charset="-18"/>
              </a:rPr>
              <a:t> 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adea" pitchFamily="18" charset="-18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66D68F3A-30BA-4150-96F9-778E32276730}"/>
              </a:ext>
            </a:extLst>
          </p:cNvPr>
          <p:cNvSpPr txBox="1"/>
          <p:nvPr/>
        </p:nvSpPr>
        <p:spPr>
          <a:xfrm>
            <a:off x="656722" y="5772575"/>
            <a:ext cx="506730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400" b="1" dirty="0"/>
              <a:t>Wartość inwestycji: 1.500,00 zł</a:t>
            </a:r>
          </a:p>
          <a:p>
            <a:endParaRPr lang="pl-PL" sz="2400" b="1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46DAA5A-C286-4207-8882-9C4C8E03C719}"/>
              </a:ext>
            </a:extLst>
          </p:cNvPr>
          <p:cNvSpPr txBox="1"/>
          <p:nvPr/>
        </p:nvSpPr>
        <p:spPr>
          <a:xfrm>
            <a:off x="507999" y="1827505"/>
            <a:ext cx="5683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Wykonana została tablice wolnostojąca ogłoszeniowa z daszkiem; powierzchnia ekspozycyjna 120x180 cm 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AAE01EAB-260F-452D-8DEF-0DAF0EC5E342}"/>
              </a:ext>
            </a:extLst>
          </p:cNvPr>
          <p:cNvSpPr txBox="1">
            <a:spLocks/>
          </p:cNvSpPr>
          <p:nvPr/>
        </p:nvSpPr>
        <p:spPr>
          <a:xfrm>
            <a:off x="6629400" y="628651"/>
            <a:ext cx="4864099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itchFamily="18" charset="-18"/>
              </a:rPr>
              <a:t>Zakup namiotu </a:t>
            </a:r>
            <a:endParaRPr lang="pl-PL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adea" pitchFamily="18" charset="-18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0A6140E4-FE02-4F1A-ADB4-C2D58FD30761}"/>
              </a:ext>
            </a:extLst>
          </p:cNvPr>
          <p:cNvSpPr txBox="1"/>
          <p:nvPr/>
        </p:nvSpPr>
        <p:spPr>
          <a:xfrm>
            <a:off x="6436290" y="1814022"/>
            <a:ext cx="5308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Zakup namiotu 4,5 m x 3 m                        w kolorze granatowym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7D5BB625-E462-4029-9D6E-9BFA348651D1}"/>
              </a:ext>
            </a:extLst>
          </p:cNvPr>
          <p:cNvSpPr txBox="1"/>
          <p:nvPr/>
        </p:nvSpPr>
        <p:spPr>
          <a:xfrm>
            <a:off x="6505471" y="5730503"/>
            <a:ext cx="45339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tx1"/>
                </a:solidFill>
              </a:rPr>
              <a:t>Wartość inwestycji: 944,00 zł</a:t>
            </a:r>
          </a:p>
          <a:p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Namiot handlowy 450 x 300 cm granatowy">
            <a:extLst>
              <a:ext uri="{FF2B5EF4-FFF2-40B4-BE49-F238E27FC236}">
                <a16:creationId xmlns:a16="http://schemas.microsoft.com/office/drawing/2014/main" xmlns="" id="{AC56CE78-987F-4C30-9CDF-B4BA18E7F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1358" y="3287062"/>
            <a:ext cx="2680309" cy="205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10881360" y="6100354"/>
            <a:ext cx="113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2015</a:t>
            </a:r>
          </a:p>
        </p:txBody>
      </p:sp>
      <p:pic>
        <p:nvPicPr>
          <p:cNvPr id="50178" name="Picture 2" descr="C:\Users\wybory\Desktop\Zdjęcia\20180828_1405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1700" y="3082533"/>
            <a:ext cx="1802100" cy="2492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19786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B2D9A11-029F-4443-94D4-784A45B11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511503"/>
            <a:ext cx="8610600" cy="12930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itchFamily="18" charset="-18"/>
              </a:rPr>
              <a:t>BUDOWA SIECI WODOCIĄGOWEJ - SZELĄGÓWKA</a:t>
            </a:r>
            <a:endParaRPr lang="pl-PL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adea" pitchFamily="18" charset="-18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66D68F3A-30BA-4150-96F9-778E32276730}"/>
              </a:ext>
            </a:extLst>
          </p:cNvPr>
          <p:cNvSpPr txBox="1"/>
          <p:nvPr/>
        </p:nvSpPr>
        <p:spPr>
          <a:xfrm>
            <a:off x="2571750" y="5039250"/>
            <a:ext cx="559626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Wartość inwestycji: 24.500,00 zł</a:t>
            </a:r>
          </a:p>
          <a:p>
            <a:endParaRPr lang="pl-PL" sz="2400" b="1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46DAA5A-C286-4207-8882-9C4C8E03C719}"/>
              </a:ext>
            </a:extLst>
          </p:cNvPr>
          <p:cNvSpPr txBox="1"/>
          <p:nvPr/>
        </p:nvSpPr>
        <p:spPr>
          <a:xfrm>
            <a:off x="1656741" y="2479081"/>
            <a:ext cx="79444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/>
              <a:t>Rozbudowa sieci wodociągowej Surmówka – </a:t>
            </a:r>
            <a:r>
              <a:rPr lang="pl-PL" sz="2400" dirty="0" err="1"/>
              <a:t>Szelągówka</a:t>
            </a:r>
            <a:r>
              <a:rPr lang="pl-PL" sz="2400" dirty="0"/>
              <a:t> - II etap. W 2016 r. Wykonano sieć wodociągową                       o długości 723 m oraz montażu 2 zasuw średnicy 80 mm z obudową i skrzynką uliczną na włączeniach do sieci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0881360" y="6100354"/>
            <a:ext cx="113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xmlns="" val="1567931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F45271D-F537-45A5-B0FB-BA3DA519AAB4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itchFamily="18" charset="-18"/>
              </a:rPr>
              <a:t>Modernizacja oświetlenia ulicznego </a:t>
            </a:r>
            <a:b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itchFamily="18" charset="-18"/>
              </a:rPr>
            </a:b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itchFamily="18" charset="-18"/>
              </a:rPr>
              <a:t>w miejscowości – SURMÓWKA  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xmlns="" id="{F32028A3-06B4-458B-AD64-1F39074CF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160588"/>
            <a:ext cx="7456487" cy="3881437"/>
          </a:xfrm>
        </p:spPr>
        <p:txBody>
          <a:bodyPr/>
          <a:lstStyle/>
          <a:p>
            <a:pPr marL="0" indent="0" algn="just">
              <a:buNone/>
            </a:pPr>
            <a:r>
              <a:rPr lang="pl-PL" b="1" dirty="0">
                <a:solidFill>
                  <a:schemeClr val="tx1"/>
                </a:solidFill>
              </a:rPr>
              <a:t>W ramach modernizacji oświetlenia ulicznego zamontowane zostały energooszczędne źródła światła oświetlenia ulicznego typu LED</a:t>
            </a:r>
          </a:p>
          <a:p>
            <a:pPr marL="0" indent="0" algn="ctr">
              <a:buNone/>
            </a:pP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Sołectwo Surmówka – nowe oprawy: 12 sztuk</a:t>
            </a: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0881360" y="6100354"/>
            <a:ext cx="113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2018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F82CEA9-EB27-4700-A40B-05704B19A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6871" y="2121955"/>
            <a:ext cx="2940050" cy="3920067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015620C3-3099-4022-ACFD-9D703E8D5C5F}"/>
              </a:ext>
            </a:extLst>
          </p:cNvPr>
          <p:cNvSpPr txBox="1"/>
          <p:nvPr/>
        </p:nvSpPr>
        <p:spPr>
          <a:xfrm>
            <a:off x="1149898" y="5839436"/>
            <a:ext cx="612507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Całkowita wartość inwestycji: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520 063,54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zł  </a:t>
            </a:r>
          </a:p>
        </p:txBody>
      </p:sp>
    </p:spTree>
    <p:extLst>
      <p:ext uri="{BB962C8B-B14F-4D97-AF65-F5344CB8AC3E}">
        <p14:creationId xmlns:p14="http://schemas.microsoft.com/office/powerpoint/2010/main" xmlns="" val="3091532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F45271D-F537-45A5-B0FB-BA3DA519AAB4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itchFamily="18" charset="-18"/>
              </a:rPr>
              <a:t>Modernizacja oświetlenia ulicznego </a:t>
            </a:r>
            <a:b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itchFamily="18" charset="-18"/>
              </a:rPr>
            </a:b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adea" pitchFamily="18" charset="-18"/>
              </a:rPr>
              <a:t>w miejscowości – SURMÓWKA 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0881360" y="6100354"/>
            <a:ext cx="113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2018</a:t>
            </a:r>
          </a:p>
        </p:txBody>
      </p:sp>
      <p:graphicFrame>
        <p:nvGraphicFramePr>
          <p:cNvPr id="9" name="Wykres 8"/>
          <p:cNvGraphicFramePr/>
          <p:nvPr>
            <p:extLst>
              <p:ext uri="{D42A27DB-BD31-4B8C-83A1-F6EECF244321}">
                <p14:modId xmlns:p14="http://schemas.microsoft.com/office/powerpoint/2010/main" xmlns="" val="2738780984"/>
              </p:ext>
            </p:extLst>
          </p:nvPr>
        </p:nvGraphicFramePr>
        <p:xfrm>
          <a:off x="1466408" y="2424016"/>
          <a:ext cx="7502794" cy="3824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91532526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1317</TotalTime>
  <Words>186</Words>
  <Application>Microsoft Office PowerPoint</Application>
  <PresentationFormat>Niestandardowy</PresentationFormat>
  <Paragraphs>31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Faseta</vt:lpstr>
      <vt:lpstr>Sołectwo Surmówka </vt:lpstr>
      <vt:lpstr>BUDOWA WODOCIĄGU - SZELĄGÓWKA</vt:lpstr>
      <vt:lpstr>ZAGOSPODAROWANIE PLACU ZABAW W SURMÓWCE </vt:lpstr>
      <vt:lpstr>TABLICA OGŁOSZENIOWA </vt:lpstr>
      <vt:lpstr>BUDOWA SIECI WODOCIĄGOWEJ - SZELĄGÓWKA</vt:lpstr>
      <vt:lpstr>Modernizacja oświetlenia ulicznego  w miejscowości – SURMÓWKA  </vt:lpstr>
      <vt:lpstr>Modernizacja oświetlenia ulicznego  w miejscowości – SURMÓWKA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Inwestycje zrealizowane przez Gminę Sorkwity  w 2018 r.</dc:title>
  <dc:creator>Teresa</dc:creator>
  <cp:lastModifiedBy>Kazimierz Piaścik</cp:lastModifiedBy>
  <cp:revision>152</cp:revision>
  <cp:lastPrinted>2018-09-28T14:32:43Z</cp:lastPrinted>
  <dcterms:created xsi:type="dcterms:W3CDTF">2018-08-27T14:06:13Z</dcterms:created>
  <dcterms:modified xsi:type="dcterms:W3CDTF">2020-05-11T11:14:03Z</dcterms:modified>
</cp:coreProperties>
</file>