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8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7.png" ContentType="image/png"/>
  <Override PartName="/ppt/media/image6.jpeg" ContentType="image/jpeg"/>
  <Override PartName="/ppt/media/image8.jpeg" ContentType="image/jpeg"/>
  <Override PartName="/ppt/media/image10.jpeg" ContentType="image/jpeg"/>
  <Override PartName="/ppt/notesSlides/notesSlide7.xml" ContentType="application/vnd.openxmlformats-officedocument.presentationml.notesSlide+xml"/>
  <Override PartName="/ppt/notesSlides/_rels/notesSlide7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
</Relationships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010250102501025"/>
          <c:y val="0.231484612783226"/>
          <c:w val="0.954808436973259"/>
          <c:h val="0.6486303686168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ENERGII ELEKTRYCZNEJ</c:v>
                </c:pt>
              </c:strCache>
            </c:strRef>
          </c:tx>
          <c:spPr>
            <a:solidFill>
              <a:srgbClr val="5fcbef"/>
            </a:solidFill>
            <a:ln>
              <a:noFill/>
            </a:ln>
          </c:spPr>
          <c:invertIfNegative val="0"/>
          <c:dLbls>
            <c:numFmt formatCode="General" sourceLinked="1"/>
            <c:txPr>
              <a:bodyPr/>
              <a:lstStyle/>
              <a:p>
                <a:pPr>
                  <a:defRPr b="0" sz="20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80.96</c:v>
                </c:pt>
                <c:pt idx="1">
                  <c:v>19.74</c:v>
                </c:pt>
              </c:numCache>
            </c:numRef>
          </c:val>
        </c:ser>
        <c:ser>
          <c:idx val="1"/>
          <c:order val="1"/>
          <c:spPr>
            <a:solidFill>
              <a:srgbClr val="2e83c3"/>
            </a:solidFill>
            <a:ln>
              <a:noFill/>
            </a:ln>
          </c:spPr>
          <c:invertIfNegative val="0"/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</c:ser>
        <c:gapWidth val="95"/>
        <c:overlap val="100"/>
        <c:axId val="78474165"/>
        <c:axId val="68840763"/>
      </c:barChart>
      <c:catAx>
        <c:axId val="78474165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5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68840763"/>
        <c:crosses val="autoZero"/>
        <c:auto val="1"/>
        <c:lblAlgn val="ctr"/>
        <c:lblOffset val="100"/>
      </c:catAx>
      <c:valAx>
        <c:axId val="68840763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78474165"/>
      </c:valAx>
      <c:spPr>
        <a:solidFill>
          <a:srgbClr val="ffffff"/>
        </a:solidFill>
        <a:ln>
          <a:noFill/>
        </a:ln>
      </c:spPr>
    </c:plotArea>
    <c:legend>
      <c:legendPos val="t"/>
      <c:layout>
        <c:manualLayout>
          <c:xMode val="edge"/>
          <c:yMode val="edge"/>
          <c:x val="0.166785016974674"/>
          <c:y val="0.0161904747739867"/>
          <c:w val="0.770088511684898"/>
          <c:h val="0.0658257535210564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Trebuchet M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4E52DE-9061-414F-83CE-3ADF4C3792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2CECABF-1CC3-4AF3-A9BC-66B824C48666}">
      <dgm:prSet/>
      <dgm:spPr/>
      <dgm:t>
        <a:bodyPr/>
        <a:lstStyle/>
        <a:p>
          <a:pPr algn="ctr"/>
          <a:r>
            <a:rPr lang="pl-PL" b="1" strike="noStrik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PLAC Z POLBRUKU NA BOISKU </a:t>
          </a:r>
        </a:p>
        <a:p>
          <a:pPr algn="ctr"/>
          <a:r>
            <a:rPr lang="pl-PL" b="1" strike="noStrik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MIEJSCOWOŚCI PUSTNIKI </a:t>
          </a:r>
        </a:p>
      </dgm:t>
    </dgm:pt>
    <dgm:pt modelId="{01CB5584-2AB2-4CFD-B766-17B9B8284683}" type="parTrans" cxnId="{A2A743FE-0067-442E-B687-CF4A0301EC7B}">
      <dgm:prSet/>
      <dgm:spPr/>
      <dgm:t>
        <a:bodyPr/>
        <a:lstStyle/>
        <a:p>
          <a:endParaRPr lang="pl-PL" b="1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D7A05F3E-34C9-40CA-A0E2-14D008B426E9}" type="sibTrans" cxnId="{A2A743FE-0067-442E-B687-CF4A0301EC7B}">
      <dgm:prSet/>
      <dgm:spPr/>
      <dgm:t>
        <a:bodyPr/>
        <a:lstStyle/>
        <a:p>
          <a:endParaRPr lang="pl-PL" b="1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A369C9B5-F7D2-44C7-AE6F-304C5BFA141C}" type="pres">
      <dgm:prSet presAssocID="{A14E52DE-9061-414F-83CE-3ADF4C379272}" presName="linear" presStyleCnt="0">
        <dgm:presLayoutVars>
          <dgm:animLvl val="lvl"/>
          <dgm:resizeHandles val="exact"/>
        </dgm:presLayoutVars>
      </dgm:prSet>
      <dgm:spPr/>
    </dgm:pt>
    <dgm:pt modelId="{4B1201DD-0F9F-467D-80A4-975C774C3F3D}" type="pres">
      <dgm:prSet presAssocID="{82CECABF-1CC3-4AF3-A9BC-66B824C4866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9E66D20-215E-45D6-927D-24766A7462A8}" type="presOf" srcId="{A14E52DE-9061-414F-83CE-3ADF4C379272}" destId="{A369C9B5-F7D2-44C7-AE6F-304C5BFA141C}" srcOrd="0" destOrd="0" presId="urn:microsoft.com/office/officeart/2005/8/layout/vList2"/>
    <dgm:cxn modelId="{F6CE1593-52A5-489B-B841-26738BE6F124}" type="presOf" srcId="{82CECABF-1CC3-4AF3-A9BC-66B824C48666}" destId="{4B1201DD-0F9F-467D-80A4-975C774C3F3D}" srcOrd="0" destOrd="0" presId="urn:microsoft.com/office/officeart/2005/8/layout/vList2"/>
    <dgm:cxn modelId="{A2A743FE-0067-442E-B687-CF4A0301EC7B}" srcId="{A14E52DE-9061-414F-83CE-3ADF4C379272}" destId="{82CECABF-1CC3-4AF3-A9BC-66B824C48666}" srcOrd="0" destOrd="0" parTransId="{01CB5584-2AB2-4CFD-B766-17B9B8284683}" sibTransId="{D7A05F3E-34C9-40CA-A0E2-14D008B426E9}"/>
    <dgm:cxn modelId="{B283C60A-87E4-421A-A251-988C877540D5}" type="presParOf" srcId="{A369C9B5-F7D2-44C7-AE6F-304C5BFA141C}" destId="{4B1201DD-0F9F-467D-80A4-975C774C3F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9E6A-489C-4459-AF9A-53F1985B47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7E060E0-73E0-4451-A4B6-3DF6722E7CE2}">
      <dgm:prSet/>
      <dgm:spPr/>
      <dgm:t>
        <a:bodyPr/>
        <a:lstStyle/>
        <a:p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NOWA TABLICA OGŁOSZENIOWA </a:t>
          </a:r>
        </a:p>
      </dgm:t>
    </dgm:pt>
    <dgm:pt modelId="{DD25CD3B-8777-4B38-95F0-20445897C439}" type="parTrans" cxnId="{337550A0-1BB9-48C6-A61D-AF438CAE8BDF}">
      <dgm:prSet/>
      <dgm:spPr/>
      <dgm:t>
        <a:bodyPr/>
        <a:lstStyle/>
        <a:p>
          <a:endParaRPr lang="pl-PL"/>
        </a:p>
      </dgm:t>
    </dgm:pt>
    <dgm:pt modelId="{AA5CB23D-CA45-4EB8-9F0A-A4E4CA2BA36D}" type="sibTrans" cxnId="{337550A0-1BB9-48C6-A61D-AF438CAE8BDF}">
      <dgm:prSet/>
      <dgm:spPr/>
      <dgm:t>
        <a:bodyPr/>
        <a:lstStyle/>
        <a:p>
          <a:endParaRPr lang="pl-PL"/>
        </a:p>
      </dgm:t>
    </dgm:pt>
    <dgm:pt modelId="{1C2C639C-350A-408E-9BC1-51BB82514B88}" type="pres">
      <dgm:prSet presAssocID="{5BAC9E6A-489C-4459-AF9A-53F1985B47D1}" presName="linear" presStyleCnt="0">
        <dgm:presLayoutVars>
          <dgm:animLvl val="lvl"/>
          <dgm:resizeHandles val="exact"/>
        </dgm:presLayoutVars>
      </dgm:prSet>
      <dgm:spPr/>
    </dgm:pt>
    <dgm:pt modelId="{2C865685-905E-42F0-A7C1-BB9E4A5A1C93}" type="pres">
      <dgm:prSet presAssocID="{B7E060E0-73E0-4451-A4B6-3DF6722E7CE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78E2D34-07C4-428A-A6FE-7E8351D5E2AA}" type="presOf" srcId="{5BAC9E6A-489C-4459-AF9A-53F1985B47D1}" destId="{1C2C639C-350A-408E-9BC1-51BB82514B88}" srcOrd="0" destOrd="0" presId="urn:microsoft.com/office/officeart/2005/8/layout/vList2"/>
    <dgm:cxn modelId="{F0DB5B84-EF60-4834-8D2F-015D6DD70F97}" type="presOf" srcId="{B7E060E0-73E0-4451-A4B6-3DF6722E7CE2}" destId="{2C865685-905E-42F0-A7C1-BB9E4A5A1C93}" srcOrd="0" destOrd="0" presId="urn:microsoft.com/office/officeart/2005/8/layout/vList2"/>
    <dgm:cxn modelId="{337550A0-1BB9-48C6-A61D-AF438CAE8BDF}" srcId="{5BAC9E6A-489C-4459-AF9A-53F1985B47D1}" destId="{B7E060E0-73E0-4451-A4B6-3DF6722E7CE2}" srcOrd="0" destOrd="0" parTransId="{DD25CD3B-8777-4B38-95F0-20445897C439}" sibTransId="{AA5CB23D-CA45-4EB8-9F0A-A4E4CA2BA36D}"/>
    <dgm:cxn modelId="{E4BA035C-FD90-4AE2-B6C9-B0A3F499895D}" type="presParOf" srcId="{1C2C639C-350A-408E-9BC1-51BB82514B88}" destId="{2C865685-905E-42F0-A7C1-BB9E4A5A1C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201DD-0F9F-467D-80A4-975C774C3F3D}">
      <dsp:nvSpPr>
        <dsp:cNvPr id="0" name=""/>
        <dsp:cNvSpPr/>
      </dsp:nvSpPr>
      <dsp:spPr>
        <a:xfrm>
          <a:off x="0" y="15730"/>
          <a:ext cx="8596668" cy="1289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strike="noStrik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PLAC Z POLBRUKU NA BOISKU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strike="noStrik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MIEJSCOWOŚCI PUSTNIKI </a:t>
          </a:r>
        </a:p>
      </dsp:txBody>
      <dsp:txXfrm>
        <a:off x="62940" y="78670"/>
        <a:ext cx="8470788" cy="1163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65685-905E-42F0-A7C1-BB9E4A5A1C93}">
      <dsp:nvSpPr>
        <dsp:cNvPr id="0" name=""/>
        <dsp:cNvSpPr/>
      </dsp:nvSpPr>
      <dsp:spPr>
        <a:xfrm>
          <a:off x="0" y="145599"/>
          <a:ext cx="8596668" cy="102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NOWA TABLICA OGŁOSZENIOWA </a:t>
          </a:r>
        </a:p>
      </dsp:txBody>
      <dsp:txXfrm>
        <a:off x="50261" y="195860"/>
        <a:ext cx="8496146" cy="92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Kliknij, aby przesunąć slajd</a:t>
            </a:r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EE6C9E93-E949-4FCC-9812-D16D94768510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</p:spPr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88" name="TextShape 3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BDB3443-06CC-40C0-B1BE-E24780C702B5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34CF290-1566-46D5-A27C-46A20149685D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ECA4E2A-D6C7-4D51-BC77-20FD2AF99554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16765F2-CA45-404A-BD0D-7F6735445995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CBEF61B-F7FE-471A-8815-82E858E0CCB1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522468E-BFDA-4618-88AF-F770A5EAB605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2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3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5463C98-8DAA-41E1-82DA-45DD4454441D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7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81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2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72A0329-5E8E-4BD9-9C04-40188D88D139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BF1FBCD-F2A5-4185-9C9D-D4BE03162624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chart" Target="../charts/chart8.xml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8.jpe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image" Target="../media/image9.jpe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799280" y="183312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Pustniki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30" name="Obraz 2" descr=""/>
          <p:cNvPicPr/>
          <p:nvPr/>
        </p:nvPicPr>
        <p:blipFill>
          <a:blip r:embed="rId1"/>
          <a:stretch/>
        </p:blipFill>
        <p:spPr>
          <a:xfrm>
            <a:off x="4838760" y="666720"/>
            <a:ext cx="1580760" cy="1733400"/>
          </a:xfrm>
          <a:prstGeom prst="rect">
            <a:avLst/>
          </a:prstGeom>
          <a:ln>
            <a:noFill/>
          </a:ln>
        </p:spPr>
      </p:pic>
      <p:pic>
        <p:nvPicPr>
          <p:cNvPr id="231" name="Symbol zastępczy zawartości 5" descr=""/>
          <p:cNvPicPr/>
          <p:nvPr/>
        </p:nvPicPr>
        <p:blipFill>
          <a:blip r:embed="rId2"/>
          <a:stretch/>
        </p:blipFill>
        <p:spPr>
          <a:xfrm>
            <a:off x="3408120" y="3738240"/>
            <a:ext cx="4548960" cy="219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Pustniki 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677880" y="2160720"/>
            <a:ext cx="781812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Sołectwo Pustniki – nowe oprawy: 11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1857600" y="5515200"/>
            <a:ext cx="6229080" cy="395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2000" spc="-1" strike="noStrike">
                <a:solidFill>
                  <a:srgbClr val="000000"/>
                </a:solidFill>
                <a:latin typeface="Trebuchet MS"/>
              </a:rPr>
              <a:t>520 063,54 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81" name="Obraz 5" descr=""/>
          <p:cNvPicPr/>
          <p:nvPr/>
        </p:nvPicPr>
        <p:blipFill>
          <a:blip r:embed="rId1"/>
          <a:stretch/>
        </p:blipFill>
        <p:spPr>
          <a:xfrm>
            <a:off x="9048600" y="2433600"/>
            <a:ext cx="2228400" cy="2971440"/>
          </a:xfrm>
          <a:prstGeom prst="rect">
            <a:avLst/>
          </a:prstGeom>
          <a:ln>
            <a:noFill/>
          </a:ln>
        </p:spPr>
      </p:pic>
      <p:sp>
        <p:nvSpPr>
          <p:cNvPr id="282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Pustniki 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85" name="Wykres 7"/>
          <p:cNvGraphicFramePr/>
          <p:nvPr/>
        </p:nvGraphicFramePr>
        <p:xfrm>
          <a:off x="1152000" y="2402640"/>
          <a:ext cx="7902000" cy="425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ZAGOSPODAROWANIE PLACU ZABAW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PUSTNIKACH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1542960" y="5304240"/>
            <a:ext cx="53827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4.750,00zł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781200" y="2504160"/>
            <a:ext cx="596232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Z fundusz sołeckiego zakupione zostały urządzenia zabawowe – karuzela krzyżowa z czterema siedziskami - na plac zabaw w miejscowości Pustniki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35" name="Picture 2" descr=""/>
          <p:cNvPicPr/>
          <p:nvPr/>
        </p:nvPicPr>
        <p:blipFill>
          <a:blip r:embed="rId1"/>
          <a:stretch/>
        </p:blipFill>
        <p:spPr>
          <a:xfrm>
            <a:off x="7601040" y="2430360"/>
            <a:ext cx="3881520" cy="253080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ZAGOSPODAROWANIE PLACU ZABAW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PUSTNIKACH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1870920" y="5441760"/>
            <a:ext cx="517716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2.281,16  zł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792720" y="2605320"/>
            <a:ext cx="57218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Zakupione zostały na potrzeby sołectwa Pustniki w 2015 r. betonowe wkopywane ławki parkowe z oparciem o dł. 195 cm – szt. 4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40" name="Picture 3" descr=""/>
          <p:cNvPicPr/>
          <p:nvPr/>
        </p:nvPicPr>
        <p:blipFill>
          <a:blip r:embed="rId1"/>
          <a:stretch/>
        </p:blipFill>
        <p:spPr>
          <a:xfrm>
            <a:off x="7181640" y="2376720"/>
            <a:ext cx="3988800" cy="2670840"/>
          </a:xfrm>
          <a:prstGeom prst="rect">
            <a:avLst/>
          </a:prstGeom>
          <a:ln>
            <a:noFill/>
          </a:ln>
        </p:spPr>
      </p:pic>
      <p:sp>
        <p:nvSpPr>
          <p:cNvPr id="241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685800" y="685800"/>
            <a:ext cx="4559040" cy="933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ZAKUP  KOSIARKI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812880" y="5309280"/>
            <a:ext cx="45334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999,00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4" name="CustomShape 3"/>
          <p:cNvSpPr/>
          <p:nvPr/>
        </p:nvSpPr>
        <p:spPr>
          <a:xfrm>
            <a:off x="749160" y="2275920"/>
            <a:ext cx="42987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Sołectwo Pustniki w 2015 r. zakupiło kosiarkę spalinową  VIKING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5" name="CustomShape 4"/>
          <p:cNvSpPr/>
          <p:nvPr/>
        </p:nvSpPr>
        <p:spPr>
          <a:xfrm>
            <a:off x="6019920" y="732960"/>
            <a:ext cx="4933440" cy="9619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3600" spc="-1" strike="noStrike" cap="all">
                <a:solidFill>
                  <a:srgbClr val="000000"/>
                </a:solidFill>
                <a:latin typeface="Cambria"/>
              </a:rPr>
              <a:t>Zakup namiotu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246" name="CustomShape 5"/>
          <p:cNvSpPr/>
          <p:nvPr/>
        </p:nvSpPr>
        <p:spPr>
          <a:xfrm>
            <a:off x="6095880" y="1837800"/>
            <a:ext cx="47113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 namiotu o wym. 4,5 m x 3m                  w kolorze czerwonym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47" name="CustomShape 6"/>
          <p:cNvSpPr/>
          <p:nvPr/>
        </p:nvSpPr>
        <p:spPr>
          <a:xfrm>
            <a:off x="6515280" y="5303880"/>
            <a:ext cx="45334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944,00 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48" name="Picture 2" descr="Namiot handlowy 450 x 300 cm czerwony"/>
          <p:cNvPicPr/>
          <p:nvPr/>
        </p:nvPicPr>
        <p:blipFill>
          <a:blip r:embed="rId1"/>
          <a:stretch/>
        </p:blipFill>
        <p:spPr>
          <a:xfrm>
            <a:off x="7380360" y="2698560"/>
            <a:ext cx="2142720" cy="2142720"/>
          </a:xfrm>
          <a:prstGeom prst="rect">
            <a:avLst/>
          </a:prstGeom>
          <a:ln>
            <a:noFill/>
          </a:ln>
        </p:spPr>
      </p:pic>
      <p:sp>
        <p:nvSpPr>
          <p:cNvPr id="249" name="CustomShape 7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57200" y="688320"/>
            <a:ext cx="5466960" cy="7970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38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ZAKUP ŁAWOSTOŁÓW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457200" y="1878120"/>
            <a:ext cx="60004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Zakupiono 2 komplety : składających się z stołu składanego i dwóch  ławek składanych  bez oparć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894240" y="5509440"/>
            <a:ext cx="482040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 700,00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53" name="Picture 10" descr="Znalezione obrazy dla zapytania zestaw piwny"/>
          <p:cNvPicPr/>
          <p:nvPr/>
        </p:nvPicPr>
        <p:blipFill>
          <a:blip r:embed="rId1"/>
          <a:stretch/>
        </p:blipFill>
        <p:spPr>
          <a:xfrm>
            <a:off x="1974960" y="2899080"/>
            <a:ext cx="2705400" cy="2028960"/>
          </a:xfrm>
          <a:prstGeom prst="rect">
            <a:avLst/>
          </a:prstGeom>
          <a:ln>
            <a:noFill/>
          </a:ln>
        </p:spPr>
      </p:pic>
      <p:sp>
        <p:nvSpPr>
          <p:cNvPr id="254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989280" y="824760"/>
            <a:ext cx="9506880" cy="24516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BUDOWA KANALIZACJI SANITARNEJ W MIEJSCOWOŚCI PUSTNIKI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- DOKUMENTACJA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1078920" y="3647880"/>
            <a:ext cx="93790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 2016 r. gmina zleciła wykonanie dokumentacji projektowo-kosztorysowej budowy sieci kanalizacji sanitarnej w miejscowości Pustniki. Kompletna dokumentacja została opracowana w 2017 r.</a:t>
            </a:r>
            <a:endParaRPr b="0" lang="pl-PL" sz="2400" spc="-1" strike="noStrike">
              <a:latin typeface="Arial"/>
            </a:endParaRPr>
          </a:p>
        </p:txBody>
      </p:sp>
      <p:grpSp>
        <p:nvGrpSpPr>
          <p:cNvPr id="257" name="Group 3"/>
          <p:cNvGrpSpPr/>
          <p:nvPr/>
        </p:nvGrpSpPr>
        <p:grpSpPr>
          <a:xfrm>
            <a:off x="3001320" y="5464800"/>
            <a:ext cx="6396120" cy="632160"/>
            <a:chOff x="3001320" y="5464800"/>
            <a:chExt cx="6396120" cy="632160"/>
          </a:xfrm>
        </p:grpSpPr>
        <p:sp>
          <p:nvSpPr>
            <p:cNvPr id="258" name="CustomShape 4"/>
            <p:cNvSpPr/>
            <p:nvPr/>
          </p:nvSpPr>
          <p:spPr>
            <a:xfrm>
              <a:off x="3001320" y="5464800"/>
              <a:ext cx="6396120" cy="632160"/>
            </a:xfrm>
            <a:prstGeom prst="roundRect">
              <a:avLst>
                <a:gd name="adj" fmla="val 16667"/>
              </a:avLst>
            </a:prstGeom>
            <a:ln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59" name="CustomShape 5"/>
            <p:cNvSpPr/>
            <p:nvPr/>
          </p:nvSpPr>
          <p:spPr>
            <a:xfrm>
              <a:off x="3022560" y="549576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39.999,60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260" name="CustomShape 6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698400" y="337680"/>
            <a:ext cx="9603360" cy="1142640"/>
          </a:xfrm>
          <a:prstGeom prst="rect">
            <a:avLst/>
          </a:prstGeom>
          <a:gradFill rotWithShape="0">
            <a:gsLst>
              <a:gs pos="0">
                <a:srgbClr val="6cd5ae"/>
              </a:gs>
              <a:gs pos="100000">
                <a:srgbClr val="c4ebdb">
                  <a:alpha val="0"/>
                </a:srgbClr>
              </a:gs>
            </a:gsLst>
            <a:lin ang="16200000"/>
          </a:gradFill>
          <a:ln w="12600">
            <a:solidFill>
              <a:srgbClr val="42d0a2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DOPOSAŻENIE BOISKA</a:t>
            </a:r>
            <a:br/>
            <a:r>
              <a:rPr b="1" lang="en-US" sz="2700" spc="-1" strike="noStrike">
                <a:solidFill>
                  <a:srgbClr val="000000"/>
                </a:solidFill>
                <a:latin typeface="Cambria"/>
              </a:rPr>
              <a:t>w miejscowości Pustniki </a:t>
            </a:r>
            <a:endParaRPr b="0" lang="en-US" sz="27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992880" y="1880640"/>
            <a:ext cx="5198040" cy="4062600"/>
          </a:xfrm>
          <a:prstGeom prst="rect">
            <a:avLst/>
          </a:prstGeom>
          <a:gradFill rotWithShape="0">
            <a:gsLst>
              <a:gs pos="0">
                <a:srgbClr val="6cd5ae"/>
              </a:gs>
              <a:gs pos="100000">
                <a:srgbClr val="c4ebdb">
                  <a:alpha val="0"/>
                </a:srgbClr>
              </a:gs>
            </a:gsLst>
            <a:lin ang="16200000"/>
          </a:gradFill>
          <a:ln w="12600">
            <a:solidFill>
              <a:srgbClr val="42d0a2"/>
            </a:solidFill>
            <a:round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Dla sołectwa Pustniki zakupione zostały pikochwyty wraz z zestawem niebędnych akcesorii w celu montażu ich wzdłuż drogi powiatowej zabezpieczając wylatywanie piłki z boiska sportowego. Wymiary zakupionych piłkochwytów: 30,0mx4,0m, Szymanowo – 20,0m x4,0m.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Wartość ogółem: Pustniki 5.104,65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1307520" y="4725000"/>
            <a:ext cx="9771480" cy="17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</p:txBody>
      </p:sp>
      <p:pic>
        <p:nvPicPr>
          <p:cNvPr id="264" name="Picture 3" descr=""/>
          <p:cNvPicPr/>
          <p:nvPr/>
        </p:nvPicPr>
        <p:blipFill>
          <a:blip r:embed="rId1"/>
          <a:stretch/>
        </p:blipFill>
        <p:spPr>
          <a:xfrm>
            <a:off x="6591240" y="2095560"/>
            <a:ext cx="4514400" cy="3237120"/>
          </a:xfrm>
          <a:prstGeom prst="rect">
            <a:avLst/>
          </a:prstGeom>
          <a:ln w="9360">
            <a:noFill/>
          </a:ln>
        </p:spPr>
      </p:pic>
      <p:sp>
        <p:nvSpPr>
          <p:cNvPr id="265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795687914"/>
              </p:ext>
            </p:extLst>
          </p:nvPr>
        </p:nvGraphicFramePr>
        <p:xfrm>
          <a:off x="664560" y="38592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66" name="Symbol zastępczy zawartości 4" descr=""/>
          <p:cNvPicPr/>
          <p:nvPr/>
        </p:nvPicPr>
        <p:blipFill>
          <a:blip r:embed="rId6"/>
          <a:stretch/>
        </p:blipFill>
        <p:spPr>
          <a:xfrm>
            <a:off x="7404120" y="2019960"/>
            <a:ext cx="4211640" cy="315864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1045800" y="2533680"/>
            <a:ext cx="5050080" cy="913320"/>
          </a:xfrm>
          <a:prstGeom prst="rect">
            <a:avLst/>
          </a:prstGeom>
          <a:noFill/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Na wniosek mieszkańców Sołectwa wykonane zostało utwardzenie wydzielonej części boiska kostką typu polbruk w miejscowości Pustniki </a:t>
            </a:r>
            <a:endParaRPr b="0" lang="pl-PL" sz="1800" spc="-1" strike="noStrike">
              <a:latin typeface="Arial"/>
            </a:endParaRPr>
          </a:p>
        </p:txBody>
      </p:sp>
      <p:grpSp>
        <p:nvGrpSpPr>
          <p:cNvPr id="268" name="Group 2"/>
          <p:cNvGrpSpPr/>
          <p:nvPr/>
        </p:nvGrpSpPr>
        <p:grpSpPr>
          <a:xfrm>
            <a:off x="677160" y="5178960"/>
            <a:ext cx="6396120" cy="632160"/>
            <a:chOff x="677160" y="5178960"/>
            <a:chExt cx="6396120" cy="632160"/>
          </a:xfrm>
        </p:grpSpPr>
        <p:sp>
          <p:nvSpPr>
            <p:cNvPr id="269" name="CustomShape 3"/>
            <p:cNvSpPr/>
            <p:nvPr/>
          </p:nvSpPr>
          <p:spPr>
            <a:xfrm>
              <a:off x="677160" y="5178960"/>
              <a:ext cx="6396120" cy="632160"/>
            </a:xfrm>
            <a:prstGeom prst="roundRect">
              <a:avLst>
                <a:gd name="adj" fmla="val 16667"/>
              </a:avLst>
            </a:prstGeom>
            <a:ln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0" name="CustomShape 4"/>
            <p:cNvSpPr/>
            <p:nvPr/>
          </p:nvSpPr>
          <p:spPr>
            <a:xfrm>
              <a:off x="698400" y="520992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3.995,66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271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834578960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72" name="TextShape 1"/>
          <p:cNvSpPr txBox="1"/>
          <p:nvPr/>
        </p:nvSpPr>
        <p:spPr>
          <a:xfrm>
            <a:off x="677160" y="2160720"/>
            <a:ext cx="5024520" cy="1052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Przy boisku zamontowana został nowa drewniana tablica ogłoszeniowa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73" name="Obraz 5" descr=""/>
          <p:cNvPicPr/>
          <p:nvPr/>
        </p:nvPicPr>
        <p:blipFill>
          <a:blip r:embed="rId6"/>
          <a:stretch/>
        </p:blipFill>
        <p:spPr>
          <a:xfrm>
            <a:off x="6733080" y="2160720"/>
            <a:ext cx="4264560" cy="3198600"/>
          </a:xfrm>
          <a:prstGeom prst="rect">
            <a:avLst/>
          </a:prstGeom>
          <a:ln>
            <a:noFill/>
          </a:ln>
        </p:spPr>
      </p:pic>
      <p:grpSp>
        <p:nvGrpSpPr>
          <p:cNvPr id="274" name="Group 2"/>
          <p:cNvGrpSpPr/>
          <p:nvPr/>
        </p:nvGrpSpPr>
        <p:grpSpPr>
          <a:xfrm>
            <a:off x="677160" y="5615640"/>
            <a:ext cx="6396120" cy="632160"/>
            <a:chOff x="677160" y="5615640"/>
            <a:chExt cx="6396120" cy="632160"/>
          </a:xfrm>
        </p:grpSpPr>
        <p:sp>
          <p:nvSpPr>
            <p:cNvPr id="275" name="CustomShape 3"/>
            <p:cNvSpPr/>
            <p:nvPr/>
          </p:nvSpPr>
          <p:spPr>
            <a:xfrm>
              <a:off x="677160" y="5615640"/>
              <a:ext cx="6396120" cy="6321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6" name="CustomShape 4"/>
            <p:cNvSpPr/>
            <p:nvPr/>
          </p:nvSpPr>
          <p:spPr>
            <a:xfrm>
              <a:off x="698400" y="564660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1.800,00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277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1332</TotalTime>
  <Application>LibreOffice/6.3.0.4$Windows_x86 LibreOffice_project/057fc023c990d676a43019934386b85b21a9ee99</Application>
  <Words>1897</Words>
  <Paragraphs>255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2018-09-20T10:48:58Z</cp:lastPrinted>
  <dcterms:modified xsi:type="dcterms:W3CDTF">2020-05-11T11:29:35Z</dcterms:modified>
  <cp:revision>158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45</vt:i4>
  </property>
</Properties>
</file>